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65" r:id="rId4"/>
    <p:sldId id="263" r:id="rId5"/>
    <p:sldId id="264" r:id="rId6"/>
    <p:sldId id="267" r:id="rId7"/>
    <p:sldId id="294" r:id="rId8"/>
    <p:sldId id="261" r:id="rId9"/>
    <p:sldId id="293" r:id="rId10"/>
    <p:sldId id="268" r:id="rId11"/>
    <p:sldId id="290" r:id="rId12"/>
    <p:sldId id="275" r:id="rId13"/>
    <p:sldId id="292" r:id="rId14"/>
    <p:sldId id="270" r:id="rId15"/>
    <p:sldId id="277" r:id="rId16"/>
    <p:sldId id="269" r:id="rId17"/>
    <p:sldId id="291" r:id="rId18"/>
    <p:sldId id="271" r:id="rId19"/>
    <p:sldId id="276" r:id="rId20"/>
    <p:sldId id="278" r:id="rId21"/>
    <p:sldId id="279" r:id="rId22"/>
    <p:sldId id="280" r:id="rId23"/>
    <p:sldId id="281" r:id="rId24"/>
    <p:sldId id="272" r:id="rId25"/>
    <p:sldId id="259" r:id="rId26"/>
    <p:sldId id="282" r:id="rId27"/>
    <p:sldId id="283" r:id="rId28"/>
    <p:sldId id="285" r:id="rId29"/>
    <p:sldId id="284" r:id="rId30"/>
    <p:sldId id="286" r:id="rId31"/>
    <p:sldId id="288" r:id="rId32"/>
    <p:sldId id="289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Osman" initials="SO" lastIdx="1" clrIdx="0">
    <p:extLst>
      <p:ext uri="{19B8F6BF-5375-455C-9EA6-DF929625EA0E}">
        <p15:presenceInfo xmlns:p15="http://schemas.microsoft.com/office/powerpoint/2012/main" userId="1a60dd70704783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brahimelsayed\Library\Mobile%20Documents\com~apple~CloudDocs\QA&amp;IE\Evaluation%20of%20the%20QA%20System\Evaluation_of_the_QA_PE_College2022-07-16_02_25_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brahimelsayed\Library\Mobile%20Documents\com~apple~CloudDocs\QA&amp;IE\Evaluation%20of%20the%20QA%20System\Evaluation_of_the_QA_PE_College2022-07-16_02_25_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brahimelsayed\Library\Mobile%20Documents\com~apple~CloudDocs\QA&amp;IE\Evaluation%20of%20the%20QA%20System\Evaluation_of_the_QA_PE_College2022-07-16_02_25_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brahimelsayed\Library\Mobile%20Documents\com~apple~CloudDocs\QA&amp;IE\Evaluation%20of%20the%20QA%20System\Evaluation_of_the_QA_PE_College2022-07-16_02_25_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brahimelsayed\Library\Mobile%20Documents\com~apple~CloudDocs\QA&amp;IE\Evaluation%20of%20the%20QA%20System\Evaluation_of_the_QA_PE_College2022-07-16_02_25_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brahimelsayed\Library\Mobile%20Documents\com~apple~CloudDocs\QA&amp;IE\Evaluation%20of%20the%20QA%20System\Evaluation_of_the_QA_PE_College2022-07-16_02_25_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Sheet2!$D$3</c:f>
              <c:strCache>
                <c:ptCount val="1"/>
                <c:pt idx="0">
                  <c:v>% Submitted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Sheet2!$C$4:$C$9</c:f>
              <c:strCache>
                <c:ptCount val="6"/>
                <c:pt idx="0">
                  <c:v>COM</c:v>
                </c:pt>
                <c:pt idx="1">
                  <c:v>COD</c:v>
                </c:pt>
                <c:pt idx="2">
                  <c:v>COP</c:v>
                </c:pt>
                <c:pt idx="3">
                  <c:v>COHS</c:v>
                </c:pt>
                <c:pt idx="4">
                  <c:v>CON</c:v>
                </c:pt>
                <c:pt idx="5">
                  <c:v>COHME</c:v>
                </c:pt>
              </c:strCache>
            </c:strRef>
          </c:cat>
          <c:val>
            <c:numRef>
              <c:f>Sheet2!$D$4:$D$9</c:f>
              <c:numCache>
                <c:formatCode>0</c:formatCode>
                <c:ptCount val="6"/>
                <c:pt idx="0">
                  <c:v>68.75</c:v>
                </c:pt>
                <c:pt idx="1">
                  <c:v>100</c:v>
                </c:pt>
                <c:pt idx="2">
                  <c:v>85.714285714285708</c:v>
                </c:pt>
                <c:pt idx="3">
                  <c:v>67.415730337078656</c:v>
                </c:pt>
                <c:pt idx="4">
                  <c:v>80</c:v>
                </c:pt>
                <c:pt idx="5">
                  <c:v>80.952380952380949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D-BD4A-9986-2CC817DF35A8}"/>
            </c:ext>
          </c:extLst>
        </c:ser>
        <c:ser>
          <c:idx val="1"/>
          <c:order val="1"/>
          <c:tx>
            <c:strRef>
              <c:f>Sheet2!$E$3</c:f>
              <c:strCache>
                <c:ptCount val="1"/>
                <c:pt idx="0">
                  <c:v>% Reviewed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Sheet2!$C$4:$C$9</c:f>
              <c:strCache>
                <c:ptCount val="6"/>
                <c:pt idx="0">
                  <c:v>COM</c:v>
                </c:pt>
                <c:pt idx="1">
                  <c:v>COD</c:v>
                </c:pt>
                <c:pt idx="2">
                  <c:v>COP</c:v>
                </c:pt>
                <c:pt idx="3">
                  <c:v>COHS</c:v>
                </c:pt>
                <c:pt idx="4">
                  <c:v>CON</c:v>
                </c:pt>
                <c:pt idx="5">
                  <c:v>COHME</c:v>
                </c:pt>
              </c:strCache>
            </c:strRef>
          </c:cat>
          <c:val>
            <c:numRef>
              <c:f>Sheet2!$E$4:$E$9</c:f>
              <c:numCache>
                <c:formatCode>0</c:formatCode>
                <c:ptCount val="6"/>
                <c:pt idx="0">
                  <c:v>55</c:v>
                </c:pt>
                <c:pt idx="1">
                  <c:v>100</c:v>
                </c:pt>
                <c:pt idx="2">
                  <c:v>57</c:v>
                </c:pt>
                <c:pt idx="3">
                  <c:v>34</c:v>
                </c:pt>
                <c:pt idx="4">
                  <c:v>70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BD4A-9986-2CC817DF3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831721775"/>
        <c:axId val="1831480847"/>
      </c:barChart>
      <c:catAx>
        <c:axId val="183172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E"/>
          </a:p>
        </c:txPr>
        <c:crossAx val="1831480847"/>
        <c:crosses val="autoZero"/>
        <c:auto val="1"/>
        <c:lblAlgn val="ctr"/>
        <c:lblOffset val="100"/>
        <c:noMultiLvlLbl val="0"/>
      </c:catAx>
      <c:valAx>
        <c:axId val="183148084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E"/>
          </a:p>
        </c:txPr>
        <c:crossAx val="1831721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A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Sheet2!$D$3</c:f>
              <c:strCache>
                <c:ptCount val="1"/>
                <c:pt idx="0">
                  <c:v>% Submitted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Sheet2!$C$4:$C$9</c:f>
              <c:strCache>
                <c:ptCount val="6"/>
                <c:pt idx="0">
                  <c:v>COM</c:v>
                </c:pt>
                <c:pt idx="1">
                  <c:v>COD</c:v>
                </c:pt>
                <c:pt idx="2">
                  <c:v>COP</c:v>
                </c:pt>
                <c:pt idx="3">
                  <c:v>COHS</c:v>
                </c:pt>
                <c:pt idx="4">
                  <c:v>CON</c:v>
                </c:pt>
                <c:pt idx="5">
                  <c:v>COHME</c:v>
                </c:pt>
              </c:strCache>
            </c:strRef>
          </c:cat>
          <c:val>
            <c:numRef>
              <c:f>Sheet2!$D$4:$D$9</c:f>
              <c:numCache>
                <c:formatCode>0</c:formatCode>
                <c:ptCount val="6"/>
                <c:pt idx="0">
                  <c:v>76.08695652173914</c:v>
                </c:pt>
                <c:pt idx="1">
                  <c:v>86.206896551724128</c:v>
                </c:pt>
                <c:pt idx="2">
                  <c:v>68.181818181818173</c:v>
                </c:pt>
                <c:pt idx="3">
                  <c:v>76.923076923076934</c:v>
                </c:pt>
                <c:pt idx="4">
                  <c:v>100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C-EE45-B9FA-AAC46AEADDE9}"/>
            </c:ext>
          </c:extLst>
        </c:ser>
        <c:ser>
          <c:idx val="1"/>
          <c:order val="1"/>
          <c:tx>
            <c:strRef>
              <c:f>Sheet2!$E$3</c:f>
              <c:strCache>
                <c:ptCount val="1"/>
                <c:pt idx="0">
                  <c:v>% Approved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Sheet2!$C$4:$C$9</c:f>
              <c:strCache>
                <c:ptCount val="6"/>
                <c:pt idx="0">
                  <c:v>COM</c:v>
                </c:pt>
                <c:pt idx="1">
                  <c:v>COD</c:v>
                </c:pt>
                <c:pt idx="2">
                  <c:v>COP</c:v>
                </c:pt>
                <c:pt idx="3">
                  <c:v>COHS</c:v>
                </c:pt>
                <c:pt idx="4">
                  <c:v>CON</c:v>
                </c:pt>
                <c:pt idx="5">
                  <c:v>COHME</c:v>
                </c:pt>
              </c:strCache>
            </c:strRef>
          </c:cat>
          <c:val>
            <c:numRef>
              <c:f>Sheet2!$E$4:$E$9</c:f>
              <c:numCache>
                <c:formatCode>0</c:formatCode>
                <c:ptCount val="6"/>
                <c:pt idx="0">
                  <c:v>34.782608695652172</c:v>
                </c:pt>
                <c:pt idx="1">
                  <c:v>75.862068965517238</c:v>
                </c:pt>
                <c:pt idx="2">
                  <c:v>13.636363636363635</c:v>
                </c:pt>
                <c:pt idx="3">
                  <c:v>46.153846153846153</c:v>
                </c:pt>
                <c:pt idx="4">
                  <c:v>100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C-EE45-B9FA-AAC46AEAD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919971327"/>
        <c:axId val="1909668303"/>
      </c:barChart>
      <c:catAx>
        <c:axId val="191997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E"/>
          </a:p>
        </c:txPr>
        <c:crossAx val="1909668303"/>
        <c:crosses val="autoZero"/>
        <c:auto val="1"/>
        <c:lblAlgn val="ctr"/>
        <c:lblOffset val="100"/>
        <c:noMultiLvlLbl val="0"/>
      </c:catAx>
      <c:valAx>
        <c:axId val="190966830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E"/>
          </a:p>
        </c:txPr>
        <c:crossAx val="191997132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A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COM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AF-B147-9BC9-A2DFC8632754}"/>
              </c:ext>
            </c:extLst>
          </c:dPt>
          <c:cat>
            <c:strRef>
              <c:f>COM!$E$13:$N$13</c:f>
              <c:strCache>
                <c:ptCount val="10"/>
                <c:pt idx="0">
                  <c:v>1. Developing and implementing a plan for assessing the achievement of program learning outcomes. </c:v>
                </c:pt>
                <c:pt idx="1">
                  <c:v>2. Thorough analysis followed by recommended actions to address PLOs that are not sufficiently achieved.</c:v>
                </c:pt>
                <c:pt idx="2">
                  <c:v>3. All the course files are complete and submitted on time and as per Annex 16 of the CAA standards. </c:v>
                </c:pt>
                <c:pt idx="3">
                  <c:v>4. All the program effectiveness reports are complete and submitted on time.</c:v>
                </c:pt>
                <c:pt idx="4">
                  <c:v>5. Developing clear and specific timely action plans to address areas that need improvement which are identified based on stakeholder feedback, e.g. exit survey, and student evaluation of courses.</c:v>
                </c:pt>
                <c:pt idx="5">
                  <c:v>6. Implementation and follow-up on all college action plans (e.g. those included in the college annual report and program graduation report). </c:v>
                </c:pt>
                <c:pt idx="6">
                  <c:v>7. Minutes of the committee meetings reflect good coordination with other college committees. </c:v>
                </c:pt>
                <c:pt idx="7">
                  <c:v>8. Minutes of the committee meetings and all other college meetings are in alignment with the committee terms of reference and follow the University template. </c:v>
                </c:pt>
                <c:pt idx="8">
                  <c:v>9. The college operational report covers all strategic plan projects with evidence for each update.</c:v>
                </c:pt>
                <c:pt idx="9">
                  <c:v>Overall Score</c:v>
                </c:pt>
              </c:strCache>
            </c:strRef>
          </c:cat>
          <c:val>
            <c:numRef>
              <c:f>COM!$E$14:$N$14</c:f>
              <c:numCache>
                <c:formatCode>0</c:formatCode>
                <c:ptCount val="10"/>
                <c:pt idx="0">
                  <c:v>88.571428571428584</c:v>
                </c:pt>
                <c:pt idx="1">
                  <c:v>85.714285714285708</c:v>
                </c:pt>
                <c:pt idx="2">
                  <c:v>82.857142857142861</c:v>
                </c:pt>
                <c:pt idx="3">
                  <c:v>71.428571428571431</c:v>
                </c:pt>
                <c:pt idx="4">
                  <c:v>91.428571428571431</c:v>
                </c:pt>
                <c:pt idx="5">
                  <c:v>91.428571428571431</c:v>
                </c:pt>
                <c:pt idx="6">
                  <c:v>100</c:v>
                </c:pt>
                <c:pt idx="7">
                  <c:v>97.142857142857125</c:v>
                </c:pt>
                <c:pt idx="8">
                  <c:v>94.285714285714278</c:v>
                </c:pt>
                <c:pt idx="9">
                  <c:v>89.208571428571418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F-B147-9BC9-A2DFC8632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2428336"/>
        <c:axId val="1456150383"/>
      </c:barChart>
      <c:catAx>
        <c:axId val="372428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E"/>
          </a:p>
        </c:txPr>
        <c:crossAx val="1456150383"/>
        <c:crosses val="autoZero"/>
        <c:auto val="1"/>
        <c:lblAlgn val="ctr"/>
        <c:lblOffset val="100"/>
        <c:noMultiLvlLbl val="0"/>
      </c:catAx>
      <c:valAx>
        <c:axId val="1456150383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E"/>
          </a:p>
        </c:txPr>
        <c:crossAx val="37242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A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COD!$E$13</c:f>
              <c:strCache>
                <c:ptCount val="1"/>
                <c:pt idx="0">
                  <c:v>COD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E38-9E48-B5A6-6BCCC7075E5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38-9E48-B5A6-6BCCC7075E5B}"/>
              </c:ext>
            </c:extLst>
          </c:dPt>
          <c:cat>
            <c:strRef>
              <c:f>COD!$F$12:$O$12</c:f>
              <c:strCache>
                <c:ptCount val="10"/>
                <c:pt idx="0">
                  <c:v>1. Developing and implementing a plan for assessing the achievement of program learning outcomes. </c:v>
                </c:pt>
                <c:pt idx="1">
                  <c:v>2. Thorough analysis followed by recommended actions to address PLOs that are not sufficiently achieved.</c:v>
                </c:pt>
                <c:pt idx="2">
                  <c:v>3. All the course files are complete and submitted on time and as per Annex 16 of the CAA standards. </c:v>
                </c:pt>
                <c:pt idx="3">
                  <c:v>4. All the program effectiveness reports are complete and submitted on time.</c:v>
                </c:pt>
                <c:pt idx="4">
                  <c:v>5. Developing clear and specific timely action plans to address areas that need improvement which are identified based on stakeholder feedback, e.g. exit survey, and student evaluation of courses.</c:v>
                </c:pt>
                <c:pt idx="5">
                  <c:v>6. Implementation and follow-up on all college action plans (e.g. those included in the college annual report and program graduation report). </c:v>
                </c:pt>
                <c:pt idx="6">
                  <c:v>7. Minutes of the committee meetings reflect good coordination with other college committees. </c:v>
                </c:pt>
                <c:pt idx="7">
                  <c:v>8. Minutes of the committee meetings and all other college meetings are in alignment with the committee terms of reference and follow the University template. </c:v>
                </c:pt>
                <c:pt idx="8">
                  <c:v>9. The college operational report covers all strategic plan projects with evidence for each update.</c:v>
                </c:pt>
                <c:pt idx="9">
                  <c:v>Overall Score</c:v>
                </c:pt>
              </c:strCache>
            </c:strRef>
          </c:cat>
          <c:val>
            <c:numRef>
              <c:f>COD!$F$13:$O$13</c:f>
              <c:numCache>
                <c:formatCode>0</c:formatCode>
                <c:ptCount val="10"/>
                <c:pt idx="0">
                  <c:v>71.428571428571431</c:v>
                </c:pt>
                <c:pt idx="1">
                  <c:v>62.857142857142854</c:v>
                </c:pt>
                <c:pt idx="2">
                  <c:v>97.142857142857125</c:v>
                </c:pt>
                <c:pt idx="3">
                  <c:v>94.285714285714278</c:v>
                </c:pt>
                <c:pt idx="4">
                  <c:v>85.714285714285708</c:v>
                </c:pt>
                <c:pt idx="5">
                  <c:v>82.857142857142861</c:v>
                </c:pt>
                <c:pt idx="6">
                  <c:v>91.428571428571431</c:v>
                </c:pt>
                <c:pt idx="7">
                  <c:v>94.285714285714278</c:v>
                </c:pt>
                <c:pt idx="8">
                  <c:v>82.857142857142861</c:v>
                </c:pt>
                <c:pt idx="9">
                  <c:v>84.762857142857143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8-9E48-B5A6-6BCCC7075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2428336"/>
        <c:axId val="1456150383"/>
      </c:barChart>
      <c:catAx>
        <c:axId val="372428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E"/>
          </a:p>
        </c:txPr>
        <c:crossAx val="1456150383"/>
        <c:crosses val="autoZero"/>
        <c:auto val="1"/>
        <c:lblAlgn val="ctr"/>
        <c:lblOffset val="100"/>
        <c:noMultiLvlLbl val="0"/>
      </c:catAx>
      <c:valAx>
        <c:axId val="1456150383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E"/>
          </a:p>
        </c:txPr>
        <c:crossAx val="37242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A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COP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2F-1244-82BF-04CD334F7E11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62F-1244-82BF-04CD334F7E11}"/>
              </c:ext>
            </c:extLst>
          </c:dPt>
          <c:cat>
            <c:strRef>
              <c:f>COP!$F$11:$O$11</c:f>
              <c:strCache>
                <c:ptCount val="10"/>
                <c:pt idx="0">
                  <c:v>1. Developing and implementing a plan for assessing the achievement of program learning outcomes. </c:v>
                </c:pt>
                <c:pt idx="1">
                  <c:v>2. Thorough analysis followed by recommended actions to address PLOs that are not sufficiently achieved.</c:v>
                </c:pt>
                <c:pt idx="2">
                  <c:v>3. All the course files are complete and submitted on time and as per Annex 16 of the CAA standards. </c:v>
                </c:pt>
                <c:pt idx="3">
                  <c:v>4. All the program effectiveness reports are complete and submitted on time.</c:v>
                </c:pt>
                <c:pt idx="4">
                  <c:v>5. Developing clear and specific timely action plans to address areas that need improvement which are identified based on stakeholder feedback, e.g. exit survey, and student evaluation of courses.</c:v>
                </c:pt>
                <c:pt idx="5">
                  <c:v>6. Implementation and follow-up on all college action plans (e.g. those included in the college annual report and program graduation report). </c:v>
                </c:pt>
                <c:pt idx="6">
                  <c:v>7. Minutes of the committee meetings reflect good coordination with other college committees. </c:v>
                </c:pt>
                <c:pt idx="7">
                  <c:v>8. Minutes of the committee meetings and all other college meetings are in alignment with the committee terms of reference and follow the University template. </c:v>
                </c:pt>
                <c:pt idx="8">
                  <c:v>9. The college operational report covers all strategic plan projects with evidence for each update.</c:v>
                </c:pt>
                <c:pt idx="9">
                  <c:v>Overall Score</c:v>
                </c:pt>
              </c:strCache>
            </c:strRef>
          </c:cat>
          <c:val>
            <c:numRef>
              <c:f>COP!$F$12:$O$12</c:f>
              <c:numCache>
                <c:formatCode>0</c:formatCode>
                <c:ptCount val="10"/>
                <c:pt idx="0">
                  <c:v>80</c:v>
                </c:pt>
                <c:pt idx="1">
                  <c:v>72</c:v>
                </c:pt>
                <c:pt idx="2">
                  <c:v>80</c:v>
                </c:pt>
                <c:pt idx="3">
                  <c:v>76</c:v>
                </c:pt>
                <c:pt idx="4">
                  <c:v>84.000000000000014</c:v>
                </c:pt>
                <c:pt idx="5">
                  <c:v>92</c:v>
                </c:pt>
                <c:pt idx="6">
                  <c:v>96</c:v>
                </c:pt>
                <c:pt idx="7">
                  <c:v>96</c:v>
                </c:pt>
                <c:pt idx="8">
                  <c:v>88.000000000000014</c:v>
                </c:pt>
                <c:pt idx="9">
                  <c:v>84.888000000000005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2F-1244-82BF-04CD334F7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2428336"/>
        <c:axId val="1456150383"/>
      </c:barChart>
      <c:catAx>
        <c:axId val="372428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E"/>
          </a:p>
        </c:txPr>
        <c:crossAx val="1456150383"/>
        <c:crosses val="autoZero"/>
        <c:auto val="1"/>
        <c:lblAlgn val="ctr"/>
        <c:lblOffset val="100"/>
        <c:noMultiLvlLbl val="0"/>
      </c:catAx>
      <c:valAx>
        <c:axId val="1456150383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E"/>
          </a:p>
        </c:txPr>
        <c:crossAx val="37242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A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COHS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11-1B42-A28E-9831739EC03F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611-1B42-A28E-9831739EC03F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11-1B42-A28E-9831739EC03F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611-1B42-A28E-9831739EC03F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11-1B42-A28E-9831739EC03F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611-1B42-A28E-9831739EC03F}"/>
              </c:ext>
            </c:extLst>
          </c:dPt>
          <c:cat>
            <c:strRef>
              <c:f>COHS!$F$10:$O$10</c:f>
              <c:strCache>
                <c:ptCount val="10"/>
                <c:pt idx="0">
                  <c:v>1. Developing and implementing a plan for assessing the achievement of program learning outcomes. </c:v>
                </c:pt>
                <c:pt idx="1">
                  <c:v>2. Thorough analysis followed by recommended actions to address PLOs that are not sufficiently achieved.</c:v>
                </c:pt>
                <c:pt idx="2">
                  <c:v>3. All the course files are complete and submitted on time and as per Annex 16 of the CAA standards. </c:v>
                </c:pt>
                <c:pt idx="3">
                  <c:v>4. All the program effectiveness reports are complete and submitted on time.</c:v>
                </c:pt>
                <c:pt idx="4">
                  <c:v>5. Developing clear and specific timely action plans to address areas that need improvement which are identified based on stakeholder feedback, e.g. exit survey, and student evaluation of courses.</c:v>
                </c:pt>
                <c:pt idx="5">
                  <c:v>6. Implementation and follow-up on all college action plans (e.g. those included in the college annual report and program graduation report). </c:v>
                </c:pt>
                <c:pt idx="6">
                  <c:v>7. Minutes of the committee meetings reflect good coordination with other college committees. </c:v>
                </c:pt>
                <c:pt idx="7">
                  <c:v>8. Minutes of the committee meetings and all other college meetings are in alignment with the committee terms of reference and follow the University template. </c:v>
                </c:pt>
                <c:pt idx="8">
                  <c:v>9. The college operational report covers all strategic plan projects with evidence for each update.</c:v>
                </c:pt>
                <c:pt idx="9">
                  <c:v>Overall Score</c:v>
                </c:pt>
              </c:strCache>
            </c:strRef>
          </c:cat>
          <c:val>
            <c:numRef>
              <c:f>COHS!$F$11:$O$11</c:f>
              <c:numCache>
                <c:formatCode>0</c:formatCode>
                <c:ptCount val="10"/>
                <c:pt idx="0">
                  <c:v>80</c:v>
                </c:pt>
                <c:pt idx="1">
                  <c:v>80</c:v>
                </c:pt>
                <c:pt idx="2">
                  <c:v>60</c:v>
                </c:pt>
                <c:pt idx="3">
                  <c:v>66.666666666666671</c:v>
                </c:pt>
                <c:pt idx="4">
                  <c:v>86.666666666666657</c:v>
                </c:pt>
                <c:pt idx="5">
                  <c:v>80</c:v>
                </c:pt>
                <c:pt idx="6">
                  <c:v>73.333333333333329</c:v>
                </c:pt>
                <c:pt idx="7">
                  <c:v>73.333333333333329</c:v>
                </c:pt>
                <c:pt idx="8">
                  <c:v>73.333333333333329</c:v>
                </c:pt>
                <c:pt idx="9">
                  <c:v>74.813333333333333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1-1B42-A28E-9831739EC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2428336"/>
        <c:axId val="1456150383"/>
      </c:barChart>
      <c:catAx>
        <c:axId val="372428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E"/>
          </a:p>
        </c:txPr>
        <c:crossAx val="1456150383"/>
        <c:crosses val="autoZero"/>
        <c:auto val="1"/>
        <c:lblAlgn val="ctr"/>
        <c:lblOffset val="100"/>
        <c:noMultiLvlLbl val="0"/>
      </c:catAx>
      <c:valAx>
        <c:axId val="1456150383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E"/>
          </a:p>
        </c:txPr>
        <c:crossAx val="37242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A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CON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CON!$F$10:$O$10</c:f>
              <c:strCache>
                <c:ptCount val="10"/>
                <c:pt idx="0">
                  <c:v>1. Developing and implementing a plan for assessing the achievement of program learning outcomes. </c:v>
                </c:pt>
                <c:pt idx="1">
                  <c:v>2. Thorough analysis followed by recommended actions to address PLOs that are not sufficiently achieved.</c:v>
                </c:pt>
                <c:pt idx="2">
                  <c:v>3. All the course files are complete and submitted on time and as per Annex 16 of the CAA standards. </c:v>
                </c:pt>
                <c:pt idx="3">
                  <c:v>4. All the program effectiveness reports are complete and submitted on time.</c:v>
                </c:pt>
                <c:pt idx="4">
                  <c:v>5. Developing clear and specific timely action plans to address areas that need improvement which are identified based on stakeholder feedback, e.g. exit survey, and student evaluation of courses.</c:v>
                </c:pt>
                <c:pt idx="5">
                  <c:v>6. Implementation and follow-up on all college action plans (e.g. those included in the college annual report and program graduation report). </c:v>
                </c:pt>
                <c:pt idx="6">
                  <c:v>7. Minutes of the committee meetings reflect good coordination with other college committees. </c:v>
                </c:pt>
                <c:pt idx="7">
                  <c:v>8. Minutes of the committee meetings and all other college meetings are in alignment with the committee terms of reference and follow the University template. </c:v>
                </c:pt>
                <c:pt idx="8">
                  <c:v>9. The college operational report covers all strategic plan projects with evidence for each update.</c:v>
                </c:pt>
                <c:pt idx="9">
                  <c:v>Overall Score</c:v>
                </c:pt>
              </c:strCache>
            </c:strRef>
          </c:cat>
          <c:val>
            <c:numRef>
              <c:f>CON!$F$11:$O$11</c:f>
              <c:numCache>
                <c:formatCode>0</c:formatCode>
                <c:ptCount val="10"/>
                <c:pt idx="0">
                  <c:v>90</c:v>
                </c:pt>
                <c:pt idx="1">
                  <c:v>80</c:v>
                </c:pt>
                <c:pt idx="2">
                  <c:v>90</c:v>
                </c:pt>
                <c:pt idx="3">
                  <c:v>90</c:v>
                </c:pt>
                <c:pt idx="4">
                  <c:v>80</c:v>
                </c:pt>
                <c:pt idx="5">
                  <c:v>80</c:v>
                </c:pt>
                <c:pt idx="6">
                  <c:v>90</c:v>
                </c:pt>
                <c:pt idx="7">
                  <c:v>85</c:v>
                </c:pt>
                <c:pt idx="8">
                  <c:v>80</c:v>
                </c:pt>
                <c:pt idx="9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C-CF4D-B9BC-4A4ADE1B7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2428336"/>
        <c:axId val="1456150383"/>
      </c:barChart>
      <c:catAx>
        <c:axId val="372428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E"/>
          </a:p>
        </c:txPr>
        <c:crossAx val="1456150383"/>
        <c:crosses val="autoZero"/>
        <c:auto val="1"/>
        <c:lblAlgn val="ctr"/>
        <c:lblOffset val="100"/>
        <c:noMultiLvlLbl val="0"/>
      </c:catAx>
      <c:valAx>
        <c:axId val="1456150383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E"/>
          </a:p>
        </c:txPr>
        <c:crossAx val="37242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A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COHME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COHME!$F$10:$O$10</c:f>
              <c:strCache>
                <c:ptCount val="10"/>
                <c:pt idx="0">
                  <c:v>1. Developing and implementing a plan for assessing the achievement of program learning outcomes. </c:v>
                </c:pt>
                <c:pt idx="1">
                  <c:v>2. Thorough analysis followed by recommended actions to address PLOs that are not sufficiently achieved.</c:v>
                </c:pt>
                <c:pt idx="2">
                  <c:v>3. All the course files are complete and submitted on time and as per Annex 16 of the CAA standards. </c:v>
                </c:pt>
                <c:pt idx="3">
                  <c:v>4. All the program effectiveness reports are complete and submitted on time.</c:v>
                </c:pt>
                <c:pt idx="4">
                  <c:v>5. Developing clear and specific timely action plans to address areas that need improvement which are identified based on stakeholder feedback, e.g. exit survey, and student evaluation of courses.</c:v>
                </c:pt>
                <c:pt idx="5">
                  <c:v>6. Implementation and follow-up on all college action plans (e.g. those included in the college annual report and program graduation report). </c:v>
                </c:pt>
                <c:pt idx="6">
                  <c:v>7. Minutes of the committee meetings reflect good coordination with other college committees. </c:v>
                </c:pt>
                <c:pt idx="7">
                  <c:v>8. Minutes of the committee meetings and all other college meetings are in alignment with the committee terms of reference and follow the University template. </c:v>
                </c:pt>
                <c:pt idx="8">
                  <c:v>9. The college operational report covers all strategic plan projects with evidence for each update.</c:v>
                </c:pt>
                <c:pt idx="9">
                  <c:v>Overall Score</c:v>
                </c:pt>
              </c:strCache>
            </c:strRef>
          </c:cat>
          <c:val>
            <c:numRef>
              <c:f>COHME!$F$11:$O$11</c:f>
              <c:numCache>
                <c:formatCode>0</c:formatCode>
                <c:ptCount val="10"/>
                <c:pt idx="0">
                  <c:v>43.333333333333329</c:v>
                </c:pt>
                <c:pt idx="1">
                  <c:v>46.666666666666664</c:v>
                </c:pt>
                <c:pt idx="2">
                  <c:v>50</c:v>
                </c:pt>
                <c:pt idx="3">
                  <c:v>43.333333333333329</c:v>
                </c:pt>
                <c:pt idx="4">
                  <c:v>50</c:v>
                </c:pt>
                <c:pt idx="5">
                  <c:v>46.666666666666664</c:v>
                </c:pt>
                <c:pt idx="6">
                  <c:v>66.666666666666671</c:v>
                </c:pt>
                <c:pt idx="7">
                  <c:v>66.666666666666671</c:v>
                </c:pt>
                <c:pt idx="8">
                  <c:v>33.333333333333336</c:v>
                </c:pt>
                <c:pt idx="9">
                  <c:v>49.628333333333337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C-5945-8154-9D4E2E6C2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2428336"/>
        <c:axId val="1456150383"/>
      </c:barChart>
      <c:catAx>
        <c:axId val="372428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E"/>
          </a:p>
        </c:txPr>
        <c:crossAx val="1456150383"/>
        <c:crosses val="autoZero"/>
        <c:auto val="1"/>
        <c:lblAlgn val="ctr"/>
        <c:lblOffset val="100"/>
        <c:noMultiLvlLbl val="0"/>
      </c:catAx>
      <c:valAx>
        <c:axId val="1456150383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E"/>
          </a:p>
        </c:txPr>
        <c:crossAx val="37242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A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9107C-90BF-1348-8628-998779EB876F}" type="doc">
      <dgm:prSet loTypeId="urn:microsoft.com/office/officeart/2005/8/layout/list1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C11898-0127-5940-9B16-9884AFB68CD0}">
      <dgm:prSet phldrT="[Text]"/>
      <dgm:spPr/>
      <dgm:t>
        <a:bodyPr/>
        <a:lstStyle/>
        <a:p>
          <a:pPr rtl="0"/>
          <a:r>
            <a:rPr lang="en-US" dirty="0"/>
            <a:t>373 Requirements</a:t>
          </a:r>
        </a:p>
      </dgm:t>
    </dgm:pt>
    <dgm:pt modelId="{BA60BBE4-EA05-F54C-8C69-8F6AD2CBA3BC}" type="parTrans" cxnId="{D060E325-A799-B84E-A03B-8F0CB90D5CEE}">
      <dgm:prSet/>
      <dgm:spPr/>
      <dgm:t>
        <a:bodyPr/>
        <a:lstStyle/>
        <a:p>
          <a:endParaRPr lang="en-US"/>
        </a:p>
      </dgm:t>
    </dgm:pt>
    <dgm:pt modelId="{C923F6E0-6066-D140-9531-1107A950C8C1}" type="sibTrans" cxnId="{D060E325-A799-B84E-A03B-8F0CB90D5CEE}">
      <dgm:prSet/>
      <dgm:spPr/>
      <dgm:t>
        <a:bodyPr/>
        <a:lstStyle/>
        <a:p>
          <a:endParaRPr lang="en-US"/>
        </a:p>
      </dgm:t>
    </dgm:pt>
    <dgm:pt modelId="{AA43FE41-4920-5748-A724-1564A19C4E67}">
      <dgm:prSet phldrT="[Text]"/>
      <dgm:spPr/>
      <dgm:t>
        <a:bodyPr/>
        <a:lstStyle/>
        <a:p>
          <a:pPr rtl="0"/>
          <a:r>
            <a:rPr lang="en-US" dirty="0"/>
            <a:t>52 Suggestions</a:t>
          </a:r>
        </a:p>
      </dgm:t>
    </dgm:pt>
    <dgm:pt modelId="{B706B7DA-DF60-A049-B62F-9CC76060C953}" type="parTrans" cxnId="{0D761D7D-29CD-C042-827E-D6299970D1C3}">
      <dgm:prSet/>
      <dgm:spPr/>
      <dgm:t>
        <a:bodyPr/>
        <a:lstStyle/>
        <a:p>
          <a:endParaRPr lang="en-US"/>
        </a:p>
      </dgm:t>
    </dgm:pt>
    <dgm:pt modelId="{C80A3309-838A-054B-97EA-72CEF7659169}" type="sibTrans" cxnId="{0D761D7D-29CD-C042-827E-D6299970D1C3}">
      <dgm:prSet/>
      <dgm:spPr/>
      <dgm:t>
        <a:bodyPr/>
        <a:lstStyle/>
        <a:p>
          <a:endParaRPr lang="en-US"/>
        </a:p>
      </dgm:t>
    </dgm:pt>
    <dgm:pt modelId="{A7FA9B99-42A2-CA4F-9C16-F5AA8D0CC36E}">
      <dgm:prSet phldrT="[Text]"/>
      <dgm:spPr/>
      <dgm:t>
        <a:bodyPr/>
        <a:lstStyle/>
        <a:p>
          <a:pPr rtl="0"/>
          <a:r>
            <a:rPr lang="en-US" dirty="0"/>
            <a:t>240 Course Files</a:t>
          </a:r>
        </a:p>
      </dgm:t>
    </dgm:pt>
    <dgm:pt modelId="{4D8D1972-347B-C446-AC58-AEDBA8A7E182}" type="parTrans" cxnId="{3E14BEF7-EC61-154F-8D3A-28B7C050ABCF}">
      <dgm:prSet/>
      <dgm:spPr/>
      <dgm:t>
        <a:bodyPr/>
        <a:lstStyle/>
        <a:p>
          <a:endParaRPr lang="en-US"/>
        </a:p>
      </dgm:t>
    </dgm:pt>
    <dgm:pt modelId="{8A8C990B-5042-7648-B466-E71F897E9AE1}" type="sibTrans" cxnId="{3E14BEF7-EC61-154F-8D3A-28B7C050ABCF}">
      <dgm:prSet/>
      <dgm:spPr/>
      <dgm:t>
        <a:bodyPr/>
        <a:lstStyle/>
        <a:p>
          <a:endParaRPr lang="en-US"/>
        </a:p>
      </dgm:t>
    </dgm:pt>
    <dgm:pt modelId="{21B0683E-DF53-154D-A803-95582CEF03F6}" type="pres">
      <dgm:prSet presAssocID="{F699107C-90BF-1348-8628-998779EB876F}" presName="linear" presStyleCnt="0">
        <dgm:presLayoutVars>
          <dgm:dir/>
          <dgm:animLvl val="lvl"/>
          <dgm:resizeHandles val="exact"/>
        </dgm:presLayoutVars>
      </dgm:prSet>
      <dgm:spPr/>
    </dgm:pt>
    <dgm:pt modelId="{2DE05648-25E6-B443-B346-E5EC1665137C}" type="pres">
      <dgm:prSet presAssocID="{64C11898-0127-5940-9B16-9884AFB68CD0}" presName="parentLin" presStyleCnt="0"/>
      <dgm:spPr/>
    </dgm:pt>
    <dgm:pt modelId="{77E4FD43-F4C2-1749-B003-A4B4EEB18595}" type="pres">
      <dgm:prSet presAssocID="{64C11898-0127-5940-9B16-9884AFB68CD0}" presName="parentLeftMargin" presStyleLbl="node1" presStyleIdx="0" presStyleCnt="3"/>
      <dgm:spPr/>
    </dgm:pt>
    <dgm:pt modelId="{A45F20DE-34EA-A94E-BD07-59DB16F5538C}" type="pres">
      <dgm:prSet presAssocID="{64C11898-0127-5940-9B16-9884AFB68CD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A158CF-1D3D-4749-8876-6CB93E04A0D7}" type="pres">
      <dgm:prSet presAssocID="{64C11898-0127-5940-9B16-9884AFB68CD0}" presName="negativeSpace" presStyleCnt="0"/>
      <dgm:spPr/>
    </dgm:pt>
    <dgm:pt modelId="{70785622-A34B-D04B-B58B-947A9601374F}" type="pres">
      <dgm:prSet presAssocID="{64C11898-0127-5940-9B16-9884AFB68CD0}" presName="childText" presStyleLbl="conFgAcc1" presStyleIdx="0" presStyleCnt="3">
        <dgm:presLayoutVars>
          <dgm:bulletEnabled val="1"/>
        </dgm:presLayoutVars>
      </dgm:prSet>
      <dgm:spPr/>
    </dgm:pt>
    <dgm:pt modelId="{A1C58868-A133-EA43-A33D-76B611C7CF4E}" type="pres">
      <dgm:prSet presAssocID="{C923F6E0-6066-D140-9531-1107A950C8C1}" presName="spaceBetweenRectangles" presStyleCnt="0"/>
      <dgm:spPr/>
    </dgm:pt>
    <dgm:pt modelId="{05C2C5FE-66F1-8449-93BD-2C172F6DBC34}" type="pres">
      <dgm:prSet presAssocID="{AA43FE41-4920-5748-A724-1564A19C4E67}" presName="parentLin" presStyleCnt="0"/>
      <dgm:spPr/>
    </dgm:pt>
    <dgm:pt modelId="{F54BAF6B-6DC2-1A4D-BAC8-9EE9B3385A4E}" type="pres">
      <dgm:prSet presAssocID="{AA43FE41-4920-5748-A724-1564A19C4E67}" presName="parentLeftMargin" presStyleLbl="node1" presStyleIdx="0" presStyleCnt="3"/>
      <dgm:spPr/>
    </dgm:pt>
    <dgm:pt modelId="{D742A4E4-3FAF-8C47-900A-FCA72D480CD8}" type="pres">
      <dgm:prSet presAssocID="{AA43FE41-4920-5748-A724-1564A19C4E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339A112-049D-5C4B-991B-33E097CD26EC}" type="pres">
      <dgm:prSet presAssocID="{AA43FE41-4920-5748-A724-1564A19C4E67}" presName="negativeSpace" presStyleCnt="0"/>
      <dgm:spPr/>
    </dgm:pt>
    <dgm:pt modelId="{1B678874-AE9B-814E-97F1-4A9B5228AAE9}" type="pres">
      <dgm:prSet presAssocID="{AA43FE41-4920-5748-A724-1564A19C4E67}" presName="childText" presStyleLbl="conFgAcc1" presStyleIdx="1" presStyleCnt="3">
        <dgm:presLayoutVars>
          <dgm:bulletEnabled val="1"/>
        </dgm:presLayoutVars>
      </dgm:prSet>
      <dgm:spPr/>
    </dgm:pt>
    <dgm:pt modelId="{428E4979-2487-5149-B2F5-8D043B9A8FCC}" type="pres">
      <dgm:prSet presAssocID="{C80A3309-838A-054B-97EA-72CEF7659169}" presName="spaceBetweenRectangles" presStyleCnt="0"/>
      <dgm:spPr/>
    </dgm:pt>
    <dgm:pt modelId="{79DD26DC-6ACF-2046-9302-C824F3EAAF1B}" type="pres">
      <dgm:prSet presAssocID="{A7FA9B99-42A2-CA4F-9C16-F5AA8D0CC36E}" presName="parentLin" presStyleCnt="0"/>
      <dgm:spPr/>
    </dgm:pt>
    <dgm:pt modelId="{E3E460C8-D196-6142-8F5B-25BA2C9AE7EA}" type="pres">
      <dgm:prSet presAssocID="{A7FA9B99-42A2-CA4F-9C16-F5AA8D0CC36E}" presName="parentLeftMargin" presStyleLbl="node1" presStyleIdx="1" presStyleCnt="3"/>
      <dgm:spPr/>
    </dgm:pt>
    <dgm:pt modelId="{59B920B6-7AF4-A042-96B5-FBB64273F2A2}" type="pres">
      <dgm:prSet presAssocID="{A7FA9B99-42A2-CA4F-9C16-F5AA8D0CC3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8ACCF22-6ECC-7749-ADC8-DA5A5E4BDEE1}" type="pres">
      <dgm:prSet presAssocID="{A7FA9B99-42A2-CA4F-9C16-F5AA8D0CC36E}" presName="negativeSpace" presStyleCnt="0"/>
      <dgm:spPr/>
    </dgm:pt>
    <dgm:pt modelId="{F82DCA89-7918-1F45-B282-D34CE05C586C}" type="pres">
      <dgm:prSet presAssocID="{A7FA9B99-42A2-CA4F-9C16-F5AA8D0CC36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8196E08-C497-7942-8250-1FC6DD891EDA}" type="presOf" srcId="{A7FA9B99-42A2-CA4F-9C16-F5AA8D0CC36E}" destId="{E3E460C8-D196-6142-8F5B-25BA2C9AE7EA}" srcOrd="0" destOrd="0" presId="urn:microsoft.com/office/officeart/2005/8/layout/list1"/>
    <dgm:cxn modelId="{D060E325-A799-B84E-A03B-8F0CB90D5CEE}" srcId="{F699107C-90BF-1348-8628-998779EB876F}" destId="{64C11898-0127-5940-9B16-9884AFB68CD0}" srcOrd="0" destOrd="0" parTransId="{BA60BBE4-EA05-F54C-8C69-8F6AD2CBA3BC}" sibTransId="{C923F6E0-6066-D140-9531-1107A950C8C1}"/>
    <dgm:cxn modelId="{4F65B543-9F08-244F-9036-B1167BBE600C}" type="presOf" srcId="{64C11898-0127-5940-9B16-9884AFB68CD0}" destId="{77E4FD43-F4C2-1749-B003-A4B4EEB18595}" srcOrd="0" destOrd="0" presId="urn:microsoft.com/office/officeart/2005/8/layout/list1"/>
    <dgm:cxn modelId="{3AAFDF74-FB23-A749-9136-C7C4D18CC17E}" type="presOf" srcId="{F699107C-90BF-1348-8628-998779EB876F}" destId="{21B0683E-DF53-154D-A803-95582CEF03F6}" srcOrd="0" destOrd="0" presId="urn:microsoft.com/office/officeart/2005/8/layout/list1"/>
    <dgm:cxn modelId="{0D761D7D-29CD-C042-827E-D6299970D1C3}" srcId="{F699107C-90BF-1348-8628-998779EB876F}" destId="{AA43FE41-4920-5748-A724-1564A19C4E67}" srcOrd="1" destOrd="0" parTransId="{B706B7DA-DF60-A049-B62F-9CC76060C953}" sibTransId="{C80A3309-838A-054B-97EA-72CEF7659169}"/>
    <dgm:cxn modelId="{5828F7AF-C1D2-474C-BC79-2CB49ED74EB8}" type="presOf" srcId="{64C11898-0127-5940-9B16-9884AFB68CD0}" destId="{A45F20DE-34EA-A94E-BD07-59DB16F5538C}" srcOrd="1" destOrd="0" presId="urn:microsoft.com/office/officeart/2005/8/layout/list1"/>
    <dgm:cxn modelId="{FA660EBD-B213-C24A-8003-D2FF46759A08}" type="presOf" srcId="{AA43FE41-4920-5748-A724-1564A19C4E67}" destId="{F54BAF6B-6DC2-1A4D-BAC8-9EE9B3385A4E}" srcOrd="0" destOrd="0" presId="urn:microsoft.com/office/officeart/2005/8/layout/list1"/>
    <dgm:cxn modelId="{46553FC7-3055-9842-AA42-CEAC8225BAF9}" type="presOf" srcId="{A7FA9B99-42A2-CA4F-9C16-F5AA8D0CC36E}" destId="{59B920B6-7AF4-A042-96B5-FBB64273F2A2}" srcOrd="1" destOrd="0" presId="urn:microsoft.com/office/officeart/2005/8/layout/list1"/>
    <dgm:cxn modelId="{C2CADEC9-F128-C94F-8475-8D56B1BDFC2E}" type="presOf" srcId="{AA43FE41-4920-5748-A724-1564A19C4E67}" destId="{D742A4E4-3FAF-8C47-900A-FCA72D480CD8}" srcOrd="1" destOrd="0" presId="urn:microsoft.com/office/officeart/2005/8/layout/list1"/>
    <dgm:cxn modelId="{3E14BEF7-EC61-154F-8D3A-28B7C050ABCF}" srcId="{F699107C-90BF-1348-8628-998779EB876F}" destId="{A7FA9B99-42A2-CA4F-9C16-F5AA8D0CC36E}" srcOrd="2" destOrd="0" parTransId="{4D8D1972-347B-C446-AC58-AEDBA8A7E182}" sibTransId="{8A8C990B-5042-7648-B466-E71F897E9AE1}"/>
    <dgm:cxn modelId="{047EEB34-0041-EB40-9C05-A6ACA813C3FC}" type="presParOf" srcId="{21B0683E-DF53-154D-A803-95582CEF03F6}" destId="{2DE05648-25E6-B443-B346-E5EC1665137C}" srcOrd="0" destOrd="0" presId="urn:microsoft.com/office/officeart/2005/8/layout/list1"/>
    <dgm:cxn modelId="{0A1DDCB3-074C-4D4C-A038-37DACD9452EC}" type="presParOf" srcId="{2DE05648-25E6-B443-B346-E5EC1665137C}" destId="{77E4FD43-F4C2-1749-B003-A4B4EEB18595}" srcOrd="0" destOrd="0" presId="urn:microsoft.com/office/officeart/2005/8/layout/list1"/>
    <dgm:cxn modelId="{A2532716-86A4-E442-AB29-ADF35B1A9DC6}" type="presParOf" srcId="{2DE05648-25E6-B443-B346-E5EC1665137C}" destId="{A45F20DE-34EA-A94E-BD07-59DB16F5538C}" srcOrd="1" destOrd="0" presId="urn:microsoft.com/office/officeart/2005/8/layout/list1"/>
    <dgm:cxn modelId="{67270086-1DEF-7746-AD2C-2395F16DC5D6}" type="presParOf" srcId="{21B0683E-DF53-154D-A803-95582CEF03F6}" destId="{7CA158CF-1D3D-4749-8876-6CB93E04A0D7}" srcOrd="1" destOrd="0" presId="urn:microsoft.com/office/officeart/2005/8/layout/list1"/>
    <dgm:cxn modelId="{31C83061-AA49-BC41-A6B2-00FF23C5092C}" type="presParOf" srcId="{21B0683E-DF53-154D-A803-95582CEF03F6}" destId="{70785622-A34B-D04B-B58B-947A9601374F}" srcOrd="2" destOrd="0" presId="urn:microsoft.com/office/officeart/2005/8/layout/list1"/>
    <dgm:cxn modelId="{E5999E75-C0B0-3E4C-9EC3-9518F330B821}" type="presParOf" srcId="{21B0683E-DF53-154D-A803-95582CEF03F6}" destId="{A1C58868-A133-EA43-A33D-76B611C7CF4E}" srcOrd="3" destOrd="0" presId="urn:microsoft.com/office/officeart/2005/8/layout/list1"/>
    <dgm:cxn modelId="{87A85B50-D622-9444-97DC-57FC35A104DA}" type="presParOf" srcId="{21B0683E-DF53-154D-A803-95582CEF03F6}" destId="{05C2C5FE-66F1-8449-93BD-2C172F6DBC34}" srcOrd="4" destOrd="0" presId="urn:microsoft.com/office/officeart/2005/8/layout/list1"/>
    <dgm:cxn modelId="{69FD9531-B4BF-8E4B-8218-4A73C1A2AF1E}" type="presParOf" srcId="{05C2C5FE-66F1-8449-93BD-2C172F6DBC34}" destId="{F54BAF6B-6DC2-1A4D-BAC8-9EE9B3385A4E}" srcOrd="0" destOrd="0" presId="urn:microsoft.com/office/officeart/2005/8/layout/list1"/>
    <dgm:cxn modelId="{FAE7F923-3F7A-1546-A824-D241173FBCFF}" type="presParOf" srcId="{05C2C5FE-66F1-8449-93BD-2C172F6DBC34}" destId="{D742A4E4-3FAF-8C47-900A-FCA72D480CD8}" srcOrd="1" destOrd="0" presId="urn:microsoft.com/office/officeart/2005/8/layout/list1"/>
    <dgm:cxn modelId="{D7E26140-9C6A-F147-BB72-AD2014049574}" type="presParOf" srcId="{21B0683E-DF53-154D-A803-95582CEF03F6}" destId="{A339A112-049D-5C4B-991B-33E097CD26EC}" srcOrd="5" destOrd="0" presId="urn:microsoft.com/office/officeart/2005/8/layout/list1"/>
    <dgm:cxn modelId="{25D1149E-5CCF-E544-A0F4-FBF6F3C25CF2}" type="presParOf" srcId="{21B0683E-DF53-154D-A803-95582CEF03F6}" destId="{1B678874-AE9B-814E-97F1-4A9B5228AAE9}" srcOrd="6" destOrd="0" presId="urn:microsoft.com/office/officeart/2005/8/layout/list1"/>
    <dgm:cxn modelId="{B089F421-A569-AB4E-AB5C-E3985F6F5A9C}" type="presParOf" srcId="{21B0683E-DF53-154D-A803-95582CEF03F6}" destId="{428E4979-2487-5149-B2F5-8D043B9A8FCC}" srcOrd="7" destOrd="0" presId="urn:microsoft.com/office/officeart/2005/8/layout/list1"/>
    <dgm:cxn modelId="{773D1E75-7626-A548-AE26-56C0598B73E3}" type="presParOf" srcId="{21B0683E-DF53-154D-A803-95582CEF03F6}" destId="{79DD26DC-6ACF-2046-9302-C824F3EAAF1B}" srcOrd="8" destOrd="0" presId="urn:microsoft.com/office/officeart/2005/8/layout/list1"/>
    <dgm:cxn modelId="{FB3069D9-ECEF-8747-A02B-33657F3E43B8}" type="presParOf" srcId="{79DD26DC-6ACF-2046-9302-C824F3EAAF1B}" destId="{E3E460C8-D196-6142-8F5B-25BA2C9AE7EA}" srcOrd="0" destOrd="0" presId="urn:microsoft.com/office/officeart/2005/8/layout/list1"/>
    <dgm:cxn modelId="{A7E8195B-F64B-5E45-9C5A-F903DFF98ED3}" type="presParOf" srcId="{79DD26DC-6ACF-2046-9302-C824F3EAAF1B}" destId="{59B920B6-7AF4-A042-96B5-FBB64273F2A2}" srcOrd="1" destOrd="0" presId="urn:microsoft.com/office/officeart/2005/8/layout/list1"/>
    <dgm:cxn modelId="{1748D05E-4078-3840-B47D-5154F557F94A}" type="presParOf" srcId="{21B0683E-DF53-154D-A803-95582CEF03F6}" destId="{18ACCF22-6ECC-7749-ADC8-DA5A5E4BDEE1}" srcOrd="9" destOrd="0" presId="urn:microsoft.com/office/officeart/2005/8/layout/list1"/>
    <dgm:cxn modelId="{98F3EB0E-49E0-7E49-B74C-7BD3C1E87EDF}" type="presParOf" srcId="{21B0683E-DF53-154D-A803-95582CEF03F6}" destId="{F82DCA89-7918-1F45-B282-D34CE05C586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B0BEB5-9B35-4942-A096-8E891C97C7A2}" type="doc">
      <dgm:prSet loTypeId="urn:microsoft.com/office/officeart/2005/8/layout/venn3" loCatId="" qsTypeId="urn:microsoft.com/office/officeart/2005/8/quickstyle/3d1" qsCatId="3D" csTypeId="urn:microsoft.com/office/officeart/2005/8/colors/colorful1" csCatId="colorful" phldr="1"/>
      <dgm:spPr/>
    </dgm:pt>
    <dgm:pt modelId="{542A36C5-1490-BE42-B9D3-946CDA04760D}">
      <dgm:prSet phldrT="[Text]"/>
      <dgm:spPr/>
      <dgm:t>
        <a:bodyPr/>
        <a:lstStyle/>
        <a:p>
          <a:pPr rtl="0"/>
          <a:r>
            <a:rPr lang="en-US" dirty="0"/>
            <a:t>Dean</a:t>
          </a:r>
        </a:p>
      </dgm:t>
    </dgm:pt>
    <dgm:pt modelId="{BFA580E4-B4BF-D84A-A99D-62B1C21B0D98}" type="parTrans" cxnId="{20A3AEA4-CF1E-3848-A223-6A1C68EE36F8}">
      <dgm:prSet/>
      <dgm:spPr/>
      <dgm:t>
        <a:bodyPr/>
        <a:lstStyle/>
        <a:p>
          <a:endParaRPr lang="en-US"/>
        </a:p>
      </dgm:t>
    </dgm:pt>
    <dgm:pt modelId="{71DB8D21-CF4F-3541-AE47-BD03B2161004}" type="sibTrans" cxnId="{20A3AEA4-CF1E-3848-A223-6A1C68EE36F8}">
      <dgm:prSet/>
      <dgm:spPr/>
      <dgm:t>
        <a:bodyPr/>
        <a:lstStyle/>
        <a:p>
          <a:endParaRPr lang="en-US"/>
        </a:p>
      </dgm:t>
    </dgm:pt>
    <dgm:pt modelId="{C0D4014D-E6BE-4D4F-9C78-9A6ACEECD838}">
      <dgm:prSet phldrT="[Text]"/>
      <dgm:spPr/>
      <dgm:t>
        <a:bodyPr/>
        <a:lstStyle/>
        <a:p>
          <a:r>
            <a:rPr lang="en-US" dirty="0"/>
            <a:t>Alumni</a:t>
          </a:r>
        </a:p>
      </dgm:t>
    </dgm:pt>
    <dgm:pt modelId="{7BF412DF-0521-924F-9D84-467D9BB720BB}" type="parTrans" cxnId="{23F4A35D-4B42-E94B-8F86-EA7622782478}">
      <dgm:prSet/>
      <dgm:spPr/>
      <dgm:t>
        <a:bodyPr/>
        <a:lstStyle/>
        <a:p>
          <a:endParaRPr lang="en-US"/>
        </a:p>
      </dgm:t>
    </dgm:pt>
    <dgm:pt modelId="{94E516D1-54E6-3345-98AD-17481B386457}" type="sibTrans" cxnId="{23F4A35D-4B42-E94B-8F86-EA7622782478}">
      <dgm:prSet/>
      <dgm:spPr/>
      <dgm:t>
        <a:bodyPr/>
        <a:lstStyle/>
        <a:p>
          <a:endParaRPr lang="en-US"/>
        </a:p>
      </dgm:t>
    </dgm:pt>
    <dgm:pt modelId="{BA0E2DAF-F7B4-9A45-82AC-7C09C7E1A105}">
      <dgm:prSet phldrT="[Text]"/>
      <dgm:spPr/>
      <dgm:t>
        <a:bodyPr/>
        <a:lstStyle/>
        <a:p>
          <a:pPr rtl="0"/>
          <a:r>
            <a:rPr lang="en-US" dirty="0"/>
            <a:t>Students</a:t>
          </a:r>
        </a:p>
      </dgm:t>
    </dgm:pt>
    <dgm:pt modelId="{29B4EE7E-D4E6-C040-82EE-0967DFE82D3B}" type="parTrans" cxnId="{E548EA20-8CBC-FF41-99F9-EC68E44B1006}">
      <dgm:prSet/>
      <dgm:spPr/>
      <dgm:t>
        <a:bodyPr/>
        <a:lstStyle/>
        <a:p>
          <a:endParaRPr lang="en-US"/>
        </a:p>
      </dgm:t>
    </dgm:pt>
    <dgm:pt modelId="{CFD08EB7-B239-2644-B059-2ADE04078BF6}" type="sibTrans" cxnId="{E548EA20-8CBC-FF41-99F9-EC68E44B1006}">
      <dgm:prSet/>
      <dgm:spPr/>
      <dgm:t>
        <a:bodyPr/>
        <a:lstStyle/>
        <a:p>
          <a:endParaRPr lang="en-US"/>
        </a:p>
      </dgm:t>
    </dgm:pt>
    <dgm:pt modelId="{7E7519AB-A626-2843-8AF9-322BB83FE301}">
      <dgm:prSet phldrT="[Text]"/>
      <dgm:spPr/>
      <dgm:t>
        <a:bodyPr/>
        <a:lstStyle/>
        <a:p>
          <a:pPr rtl="0"/>
          <a:r>
            <a:rPr lang="en-US" dirty="0"/>
            <a:t>Faculty</a:t>
          </a:r>
        </a:p>
      </dgm:t>
    </dgm:pt>
    <dgm:pt modelId="{3B2CC8FC-3550-2743-B6D5-993887ADFD03}" type="parTrans" cxnId="{1F2F63B5-166B-C14C-AFC5-6F786E23520D}">
      <dgm:prSet/>
      <dgm:spPr/>
      <dgm:t>
        <a:bodyPr/>
        <a:lstStyle/>
        <a:p>
          <a:endParaRPr lang="en-US"/>
        </a:p>
      </dgm:t>
    </dgm:pt>
    <dgm:pt modelId="{958CF4D1-6322-1D42-82C1-BECE497D748E}" type="sibTrans" cxnId="{1F2F63B5-166B-C14C-AFC5-6F786E23520D}">
      <dgm:prSet/>
      <dgm:spPr/>
      <dgm:t>
        <a:bodyPr/>
        <a:lstStyle/>
        <a:p>
          <a:endParaRPr lang="en-US"/>
        </a:p>
      </dgm:t>
    </dgm:pt>
    <dgm:pt modelId="{3FE1CF2B-D085-3542-A3FC-20CB7F82B850}">
      <dgm:prSet phldrT="[Text]"/>
      <dgm:spPr/>
      <dgm:t>
        <a:bodyPr/>
        <a:lstStyle/>
        <a:p>
          <a:pPr rtl="0"/>
          <a:r>
            <a:rPr lang="en-US" dirty="0"/>
            <a:t>Committee Chairs</a:t>
          </a:r>
        </a:p>
      </dgm:t>
    </dgm:pt>
    <dgm:pt modelId="{28D5A545-5540-7144-994F-AA0A4C14E6BA}" type="parTrans" cxnId="{97172F20-F814-2540-8EB8-9282274367AF}">
      <dgm:prSet/>
      <dgm:spPr/>
      <dgm:t>
        <a:bodyPr/>
        <a:lstStyle/>
        <a:p>
          <a:endParaRPr lang="en-US"/>
        </a:p>
      </dgm:t>
    </dgm:pt>
    <dgm:pt modelId="{9297FFD9-AEC1-4343-A15A-77342C63C902}" type="sibTrans" cxnId="{97172F20-F814-2540-8EB8-9282274367AF}">
      <dgm:prSet/>
      <dgm:spPr/>
      <dgm:t>
        <a:bodyPr/>
        <a:lstStyle/>
        <a:p>
          <a:endParaRPr lang="en-US"/>
        </a:p>
      </dgm:t>
    </dgm:pt>
    <dgm:pt modelId="{9CAB87EE-0DE1-0447-9B4C-9EF884C3B085}">
      <dgm:prSet phldrT="[Text]"/>
      <dgm:spPr/>
      <dgm:t>
        <a:bodyPr/>
        <a:lstStyle/>
        <a:p>
          <a:pPr rtl="0"/>
          <a:r>
            <a:rPr lang="en-US" dirty="0"/>
            <a:t>Program Director</a:t>
          </a:r>
        </a:p>
      </dgm:t>
    </dgm:pt>
    <dgm:pt modelId="{972BA762-7A28-A74F-A96C-7BF6B30D4828}" type="parTrans" cxnId="{CFC76646-5FD1-0D48-B36D-AFD0E132D070}">
      <dgm:prSet/>
      <dgm:spPr/>
      <dgm:t>
        <a:bodyPr/>
        <a:lstStyle/>
        <a:p>
          <a:endParaRPr lang="en-US"/>
        </a:p>
      </dgm:t>
    </dgm:pt>
    <dgm:pt modelId="{8A2753CC-F3D7-0743-9D23-F62B6E808554}" type="sibTrans" cxnId="{CFC76646-5FD1-0D48-B36D-AFD0E132D070}">
      <dgm:prSet/>
      <dgm:spPr/>
      <dgm:t>
        <a:bodyPr/>
        <a:lstStyle/>
        <a:p>
          <a:endParaRPr lang="en-US"/>
        </a:p>
      </dgm:t>
    </dgm:pt>
    <dgm:pt modelId="{DCDE5CF9-1844-0C4A-94F1-C6D2E8BC1586}">
      <dgm:prSet phldrT="[Text]"/>
      <dgm:spPr/>
      <dgm:t>
        <a:bodyPr/>
        <a:lstStyle/>
        <a:p>
          <a:pPr rtl="0"/>
          <a:r>
            <a:rPr lang="en-US" dirty="0"/>
            <a:t>Preceptors</a:t>
          </a:r>
        </a:p>
      </dgm:t>
    </dgm:pt>
    <dgm:pt modelId="{F86571D8-4126-F444-A6C6-0645C6C635BB}" type="parTrans" cxnId="{43FE1493-0F46-F044-9FDE-E659AB9F02F7}">
      <dgm:prSet/>
      <dgm:spPr/>
      <dgm:t>
        <a:bodyPr/>
        <a:lstStyle/>
        <a:p>
          <a:endParaRPr lang="en-US"/>
        </a:p>
      </dgm:t>
    </dgm:pt>
    <dgm:pt modelId="{0566A0FB-846C-7143-A810-EDA06C3B9A20}" type="sibTrans" cxnId="{43FE1493-0F46-F044-9FDE-E659AB9F02F7}">
      <dgm:prSet/>
      <dgm:spPr/>
      <dgm:t>
        <a:bodyPr/>
        <a:lstStyle/>
        <a:p>
          <a:endParaRPr lang="en-US"/>
        </a:p>
      </dgm:t>
    </dgm:pt>
    <dgm:pt modelId="{BA0FC2DF-0003-334A-A7DF-FEB5DC3A3978}" type="pres">
      <dgm:prSet presAssocID="{20B0BEB5-9B35-4942-A096-8E891C97C7A2}" presName="Name0" presStyleCnt="0">
        <dgm:presLayoutVars>
          <dgm:dir/>
          <dgm:resizeHandles val="exact"/>
        </dgm:presLayoutVars>
      </dgm:prSet>
      <dgm:spPr/>
    </dgm:pt>
    <dgm:pt modelId="{40010ECB-001E-544B-A68F-D1EC1C855C15}" type="pres">
      <dgm:prSet presAssocID="{542A36C5-1490-BE42-B9D3-946CDA04760D}" presName="Name5" presStyleLbl="vennNode1" presStyleIdx="0" presStyleCnt="7">
        <dgm:presLayoutVars>
          <dgm:bulletEnabled val="1"/>
        </dgm:presLayoutVars>
      </dgm:prSet>
      <dgm:spPr/>
    </dgm:pt>
    <dgm:pt modelId="{A1CEA490-94C3-FB45-9120-9A4303A7C8EE}" type="pres">
      <dgm:prSet presAssocID="{71DB8D21-CF4F-3541-AE47-BD03B2161004}" presName="space" presStyleCnt="0"/>
      <dgm:spPr/>
    </dgm:pt>
    <dgm:pt modelId="{7BCD07DA-B8B0-7640-9E9D-FFC64AB5DCE4}" type="pres">
      <dgm:prSet presAssocID="{9CAB87EE-0DE1-0447-9B4C-9EF884C3B085}" presName="Name5" presStyleLbl="vennNode1" presStyleIdx="1" presStyleCnt="7">
        <dgm:presLayoutVars>
          <dgm:bulletEnabled val="1"/>
        </dgm:presLayoutVars>
      </dgm:prSet>
      <dgm:spPr/>
    </dgm:pt>
    <dgm:pt modelId="{F6B085E3-AC8F-3740-9406-979261C64FA4}" type="pres">
      <dgm:prSet presAssocID="{8A2753CC-F3D7-0743-9D23-F62B6E808554}" presName="space" presStyleCnt="0"/>
      <dgm:spPr/>
    </dgm:pt>
    <dgm:pt modelId="{A27FC2FB-068B-DC4E-8D27-DA0067FA445E}" type="pres">
      <dgm:prSet presAssocID="{7E7519AB-A626-2843-8AF9-322BB83FE301}" presName="Name5" presStyleLbl="vennNode1" presStyleIdx="2" presStyleCnt="7">
        <dgm:presLayoutVars>
          <dgm:bulletEnabled val="1"/>
        </dgm:presLayoutVars>
      </dgm:prSet>
      <dgm:spPr/>
    </dgm:pt>
    <dgm:pt modelId="{27505D59-7441-5F43-9BFF-8FC63D487D08}" type="pres">
      <dgm:prSet presAssocID="{958CF4D1-6322-1D42-82C1-BECE497D748E}" presName="space" presStyleCnt="0"/>
      <dgm:spPr/>
    </dgm:pt>
    <dgm:pt modelId="{161BF68E-955B-4446-A432-F4192D4E6E65}" type="pres">
      <dgm:prSet presAssocID="{3FE1CF2B-D085-3542-A3FC-20CB7F82B850}" presName="Name5" presStyleLbl="vennNode1" presStyleIdx="3" presStyleCnt="7">
        <dgm:presLayoutVars>
          <dgm:bulletEnabled val="1"/>
        </dgm:presLayoutVars>
      </dgm:prSet>
      <dgm:spPr/>
    </dgm:pt>
    <dgm:pt modelId="{DE0B3718-DC6D-1849-9F86-3AA64E84588E}" type="pres">
      <dgm:prSet presAssocID="{9297FFD9-AEC1-4343-A15A-77342C63C902}" presName="space" presStyleCnt="0"/>
      <dgm:spPr/>
    </dgm:pt>
    <dgm:pt modelId="{CBF529C2-44EC-D544-8D6F-37CF5BCD57D5}" type="pres">
      <dgm:prSet presAssocID="{DCDE5CF9-1844-0C4A-94F1-C6D2E8BC1586}" presName="Name5" presStyleLbl="vennNode1" presStyleIdx="4" presStyleCnt="7">
        <dgm:presLayoutVars>
          <dgm:bulletEnabled val="1"/>
        </dgm:presLayoutVars>
      </dgm:prSet>
      <dgm:spPr/>
    </dgm:pt>
    <dgm:pt modelId="{F95DDAFA-2E8D-9D46-A93F-542C095065B0}" type="pres">
      <dgm:prSet presAssocID="{0566A0FB-846C-7143-A810-EDA06C3B9A20}" presName="space" presStyleCnt="0"/>
      <dgm:spPr/>
    </dgm:pt>
    <dgm:pt modelId="{86673BB6-4E79-9748-909C-453469A01A82}" type="pres">
      <dgm:prSet presAssocID="{BA0E2DAF-F7B4-9A45-82AC-7C09C7E1A105}" presName="Name5" presStyleLbl="vennNode1" presStyleIdx="5" presStyleCnt="7">
        <dgm:presLayoutVars>
          <dgm:bulletEnabled val="1"/>
        </dgm:presLayoutVars>
      </dgm:prSet>
      <dgm:spPr/>
    </dgm:pt>
    <dgm:pt modelId="{618DD708-B2AC-F84F-9921-2D86CF43BBA4}" type="pres">
      <dgm:prSet presAssocID="{CFD08EB7-B239-2644-B059-2ADE04078BF6}" presName="space" presStyleCnt="0"/>
      <dgm:spPr/>
    </dgm:pt>
    <dgm:pt modelId="{BDD381DB-1F13-154A-A92E-3ADFEFA56BE5}" type="pres">
      <dgm:prSet presAssocID="{C0D4014D-E6BE-4D4F-9C78-9A6ACEECD838}" presName="Name5" presStyleLbl="vennNode1" presStyleIdx="6" presStyleCnt="7">
        <dgm:presLayoutVars>
          <dgm:bulletEnabled val="1"/>
        </dgm:presLayoutVars>
      </dgm:prSet>
      <dgm:spPr/>
    </dgm:pt>
  </dgm:ptLst>
  <dgm:cxnLst>
    <dgm:cxn modelId="{D1015806-B6EB-2C4F-8E5D-C5E3F4F3A895}" type="presOf" srcId="{7E7519AB-A626-2843-8AF9-322BB83FE301}" destId="{A27FC2FB-068B-DC4E-8D27-DA0067FA445E}" srcOrd="0" destOrd="0" presId="urn:microsoft.com/office/officeart/2005/8/layout/venn3"/>
    <dgm:cxn modelId="{AC108016-7C4A-4E40-ACF7-E5E554A1D1EA}" type="presOf" srcId="{C0D4014D-E6BE-4D4F-9C78-9A6ACEECD838}" destId="{BDD381DB-1F13-154A-A92E-3ADFEFA56BE5}" srcOrd="0" destOrd="0" presId="urn:microsoft.com/office/officeart/2005/8/layout/venn3"/>
    <dgm:cxn modelId="{97172F20-F814-2540-8EB8-9282274367AF}" srcId="{20B0BEB5-9B35-4942-A096-8E891C97C7A2}" destId="{3FE1CF2B-D085-3542-A3FC-20CB7F82B850}" srcOrd="3" destOrd="0" parTransId="{28D5A545-5540-7144-994F-AA0A4C14E6BA}" sibTransId="{9297FFD9-AEC1-4343-A15A-77342C63C902}"/>
    <dgm:cxn modelId="{E548EA20-8CBC-FF41-99F9-EC68E44B1006}" srcId="{20B0BEB5-9B35-4942-A096-8E891C97C7A2}" destId="{BA0E2DAF-F7B4-9A45-82AC-7C09C7E1A105}" srcOrd="5" destOrd="0" parTransId="{29B4EE7E-D4E6-C040-82EE-0967DFE82D3B}" sibTransId="{CFD08EB7-B239-2644-B059-2ADE04078BF6}"/>
    <dgm:cxn modelId="{4B54B027-21F5-D449-885D-F88593832488}" type="presOf" srcId="{20B0BEB5-9B35-4942-A096-8E891C97C7A2}" destId="{BA0FC2DF-0003-334A-A7DF-FEB5DC3A3978}" srcOrd="0" destOrd="0" presId="urn:microsoft.com/office/officeart/2005/8/layout/venn3"/>
    <dgm:cxn modelId="{AC843736-43FF-C345-A641-20BEA3919A7F}" type="presOf" srcId="{DCDE5CF9-1844-0C4A-94F1-C6D2E8BC1586}" destId="{CBF529C2-44EC-D544-8D6F-37CF5BCD57D5}" srcOrd="0" destOrd="0" presId="urn:microsoft.com/office/officeart/2005/8/layout/venn3"/>
    <dgm:cxn modelId="{C4ABA844-AE02-1142-B8F0-983A919B7A76}" type="presOf" srcId="{542A36C5-1490-BE42-B9D3-946CDA04760D}" destId="{40010ECB-001E-544B-A68F-D1EC1C855C15}" srcOrd="0" destOrd="0" presId="urn:microsoft.com/office/officeart/2005/8/layout/venn3"/>
    <dgm:cxn modelId="{CFC76646-5FD1-0D48-B36D-AFD0E132D070}" srcId="{20B0BEB5-9B35-4942-A096-8E891C97C7A2}" destId="{9CAB87EE-0DE1-0447-9B4C-9EF884C3B085}" srcOrd="1" destOrd="0" parTransId="{972BA762-7A28-A74F-A96C-7BF6B30D4828}" sibTransId="{8A2753CC-F3D7-0743-9D23-F62B6E808554}"/>
    <dgm:cxn modelId="{23F4A35D-4B42-E94B-8F86-EA7622782478}" srcId="{20B0BEB5-9B35-4942-A096-8E891C97C7A2}" destId="{C0D4014D-E6BE-4D4F-9C78-9A6ACEECD838}" srcOrd="6" destOrd="0" parTransId="{7BF412DF-0521-924F-9D84-467D9BB720BB}" sibTransId="{94E516D1-54E6-3345-98AD-17481B386457}"/>
    <dgm:cxn modelId="{D398237D-EBEF-C749-8AB1-311E8021DF31}" type="presOf" srcId="{BA0E2DAF-F7B4-9A45-82AC-7C09C7E1A105}" destId="{86673BB6-4E79-9748-909C-453469A01A82}" srcOrd="0" destOrd="0" presId="urn:microsoft.com/office/officeart/2005/8/layout/venn3"/>
    <dgm:cxn modelId="{43FE1493-0F46-F044-9FDE-E659AB9F02F7}" srcId="{20B0BEB5-9B35-4942-A096-8E891C97C7A2}" destId="{DCDE5CF9-1844-0C4A-94F1-C6D2E8BC1586}" srcOrd="4" destOrd="0" parTransId="{F86571D8-4126-F444-A6C6-0645C6C635BB}" sibTransId="{0566A0FB-846C-7143-A810-EDA06C3B9A20}"/>
    <dgm:cxn modelId="{20A3AEA4-CF1E-3848-A223-6A1C68EE36F8}" srcId="{20B0BEB5-9B35-4942-A096-8E891C97C7A2}" destId="{542A36C5-1490-BE42-B9D3-946CDA04760D}" srcOrd="0" destOrd="0" parTransId="{BFA580E4-B4BF-D84A-A99D-62B1C21B0D98}" sibTransId="{71DB8D21-CF4F-3541-AE47-BD03B2161004}"/>
    <dgm:cxn modelId="{1F2F63B5-166B-C14C-AFC5-6F786E23520D}" srcId="{20B0BEB5-9B35-4942-A096-8E891C97C7A2}" destId="{7E7519AB-A626-2843-8AF9-322BB83FE301}" srcOrd="2" destOrd="0" parTransId="{3B2CC8FC-3550-2743-B6D5-993887ADFD03}" sibTransId="{958CF4D1-6322-1D42-82C1-BECE497D748E}"/>
    <dgm:cxn modelId="{590D94E2-9E4F-264A-91AF-D803511047B8}" type="presOf" srcId="{3FE1CF2B-D085-3542-A3FC-20CB7F82B850}" destId="{161BF68E-955B-4446-A432-F4192D4E6E65}" srcOrd="0" destOrd="0" presId="urn:microsoft.com/office/officeart/2005/8/layout/venn3"/>
    <dgm:cxn modelId="{EA00FBE4-3A72-4049-BF09-D52CE4424A11}" type="presOf" srcId="{9CAB87EE-0DE1-0447-9B4C-9EF884C3B085}" destId="{7BCD07DA-B8B0-7640-9E9D-FFC64AB5DCE4}" srcOrd="0" destOrd="0" presId="urn:microsoft.com/office/officeart/2005/8/layout/venn3"/>
    <dgm:cxn modelId="{2D184263-8CE1-1F41-A9CE-13678FA063AA}" type="presParOf" srcId="{BA0FC2DF-0003-334A-A7DF-FEB5DC3A3978}" destId="{40010ECB-001E-544B-A68F-D1EC1C855C15}" srcOrd="0" destOrd="0" presId="urn:microsoft.com/office/officeart/2005/8/layout/venn3"/>
    <dgm:cxn modelId="{9AC501F7-68EC-6448-99BA-4AE69AB7CFE6}" type="presParOf" srcId="{BA0FC2DF-0003-334A-A7DF-FEB5DC3A3978}" destId="{A1CEA490-94C3-FB45-9120-9A4303A7C8EE}" srcOrd="1" destOrd="0" presId="urn:microsoft.com/office/officeart/2005/8/layout/venn3"/>
    <dgm:cxn modelId="{34058FC6-E877-7D48-94A0-3AB21E464D98}" type="presParOf" srcId="{BA0FC2DF-0003-334A-A7DF-FEB5DC3A3978}" destId="{7BCD07DA-B8B0-7640-9E9D-FFC64AB5DCE4}" srcOrd="2" destOrd="0" presId="urn:microsoft.com/office/officeart/2005/8/layout/venn3"/>
    <dgm:cxn modelId="{9EA97186-677A-F947-8044-D709840BD98C}" type="presParOf" srcId="{BA0FC2DF-0003-334A-A7DF-FEB5DC3A3978}" destId="{F6B085E3-AC8F-3740-9406-979261C64FA4}" srcOrd="3" destOrd="0" presId="urn:microsoft.com/office/officeart/2005/8/layout/venn3"/>
    <dgm:cxn modelId="{BDDEC2C9-8B5D-4C4A-9CF3-17B673C6FD64}" type="presParOf" srcId="{BA0FC2DF-0003-334A-A7DF-FEB5DC3A3978}" destId="{A27FC2FB-068B-DC4E-8D27-DA0067FA445E}" srcOrd="4" destOrd="0" presId="urn:microsoft.com/office/officeart/2005/8/layout/venn3"/>
    <dgm:cxn modelId="{F1A3434B-A0A6-6941-BB56-2F37AB182D3A}" type="presParOf" srcId="{BA0FC2DF-0003-334A-A7DF-FEB5DC3A3978}" destId="{27505D59-7441-5F43-9BFF-8FC63D487D08}" srcOrd="5" destOrd="0" presId="urn:microsoft.com/office/officeart/2005/8/layout/venn3"/>
    <dgm:cxn modelId="{39D04C01-5DD9-6A4E-B71F-6B68694AF2D4}" type="presParOf" srcId="{BA0FC2DF-0003-334A-A7DF-FEB5DC3A3978}" destId="{161BF68E-955B-4446-A432-F4192D4E6E65}" srcOrd="6" destOrd="0" presId="urn:microsoft.com/office/officeart/2005/8/layout/venn3"/>
    <dgm:cxn modelId="{8A068278-4A61-7246-B2F5-AFE126A96F83}" type="presParOf" srcId="{BA0FC2DF-0003-334A-A7DF-FEB5DC3A3978}" destId="{DE0B3718-DC6D-1849-9F86-3AA64E84588E}" srcOrd="7" destOrd="0" presId="urn:microsoft.com/office/officeart/2005/8/layout/venn3"/>
    <dgm:cxn modelId="{1556DD14-DF9E-0440-8361-A2D0DDC196CA}" type="presParOf" srcId="{BA0FC2DF-0003-334A-A7DF-FEB5DC3A3978}" destId="{CBF529C2-44EC-D544-8D6F-37CF5BCD57D5}" srcOrd="8" destOrd="0" presId="urn:microsoft.com/office/officeart/2005/8/layout/venn3"/>
    <dgm:cxn modelId="{82103385-B14E-D64A-A1DB-0DED4F6E2E39}" type="presParOf" srcId="{BA0FC2DF-0003-334A-A7DF-FEB5DC3A3978}" destId="{F95DDAFA-2E8D-9D46-A93F-542C095065B0}" srcOrd="9" destOrd="0" presId="urn:microsoft.com/office/officeart/2005/8/layout/venn3"/>
    <dgm:cxn modelId="{3CED1B29-1DC5-0F46-A2BE-7CFBB68B69D8}" type="presParOf" srcId="{BA0FC2DF-0003-334A-A7DF-FEB5DC3A3978}" destId="{86673BB6-4E79-9748-909C-453469A01A82}" srcOrd="10" destOrd="0" presId="urn:microsoft.com/office/officeart/2005/8/layout/venn3"/>
    <dgm:cxn modelId="{0D16AD90-03A2-BF45-9D56-340BDD436299}" type="presParOf" srcId="{BA0FC2DF-0003-334A-A7DF-FEB5DC3A3978}" destId="{618DD708-B2AC-F84F-9921-2D86CF43BBA4}" srcOrd="11" destOrd="0" presId="urn:microsoft.com/office/officeart/2005/8/layout/venn3"/>
    <dgm:cxn modelId="{18B6656A-9C8C-3D44-8EA2-394BC545AF61}" type="presParOf" srcId="{BA0FC2DF-0003-334A-A7DF-FEB5DC3A3978}" destId="{BDD381DB-1F13-154A-A92E-3ADFEFA56BE5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D6391-AE05-8340-9C54-178AC9134C2E}" type="doc">
      <dgm:prSet loTypeId="urn:microsoft.com/office/officeart/2005/8/layout/vList5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DAB046-6AD1-9646-95A5-6ACA1DF4213C}">
      <dgm:prSet/>
      <dgm:spPr/>
      <dgm:t>
        <a:bodyPr/>
        <a:lstStyle/>
        <a:p>
          <a:pPr rtl="0"/>
          <a:r>
            <a:rPr lang="en-US"/>
            <a:t>38 Requirements</a:t>
          </a:r>
        </a:p>
      </dgm:t>
    </dgm:pt>
    <dgm:pt modelId="{914C4A58-E10C-5F49-9BE3-CDFC500DE78B}" type="parTrans" cxnId="{3A1A235F-94B0-CC4C-A1E4-93FC35E28AE3}">
      <dgm:prSet/>
      <dgm:spPr/>
      <dgm:t>
        <a:bodyPr/>
        <a:lstStyle/>
        <a:p>
          <a:endParaRPr lang="en-US"/>
        </a:p>
      </dgm:t>
    </dgm:pt>
    <dgm:pt modelId="{15A3565F-C75A-C141-B704-C4C682E8796B}" type="sibTrans" cxnId="{3A1A235F-94B0-CC4C-A1E4-93FC35E28AE3}">
      <dgm:prSet/>
      <dgm:spPr/>
      <dgm:t>
        <a:bodyPr/>
        <a:lstStyle/>
        <a:p>
          <a:endParaRPr lang="en-US"/>
        </a:p>
      </dgm:t>
    </dgm:pt>
    <dgm:pt modelId="{52ACE564-2B93-514B-9502-41BBC3930C05}" type="pres">
      <dgm:prSet presAssocID="{8F0D6391-AE05-8340-9C54-178AC9134C2E}" presName="Name0" presStyleCnt="0">
        <dgm:presLayoutVars>
          <dgm:dir/>
          <dgm:animLvl val="lvl"/>
          <dgm:resizeHandles val="exact"/>
        </dgm:presLayoutVars>
      </dgm:prSet>
      <dgm:spPr/>
    </dgm:pt>
    <dgm:pt modelId="{5C2EF5DE-22B0-B14A-8E17-2EE26BA8CB4D}" type="pres">
      <dgm:prSet presAssocID="{D5DAB046-6AD1-9646-95A5-6ACA1DF4213C}" presName="linNode" presStyleCnt="0"/>
      <dgm:spPr/>
    </dgm:pt>
    <dgm:pt modelId="{BBFF10E0-1989-AA4B-B36E-D3817A9DDEA2}" type="pres">
      <dgm:prSet presAssocID="{D5DAB046-6AD1-9646-95A5-6ACA1DF4213C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E36A2C33-9781-7E4D-9FD7-6B004F6CC175}" type="presOf" srcId="{8F0D6391-AE05-8340-9C54-178AC9134C2E}" destId="{52ACE564-2B93-514B-9502-41BBC3930C05}" srcOrd="0" destOrd="0" presId="urn:microsoft.com/office/officeart/2005/8/layout/vList5"/>
    <dgm:cxn modelId="{3A1A235F-94B0-CC4C-A1E4-93FC35E28AE3}" srcId="{8F0D6391-AE05-8340-9C54-178AC9134C2E}" destId="{D5DAB046-6AD1-9646-95A5-6ACA1DF4213C}" srcOrd="0" destOrd="0" parTransId="{914C4A58-E10C-5F49-9BE3-CDFC500DE78B}" sibTransId="{15A3565F-C75A-C141-B704-C4C682E8796B}"/>
    <dgm:cxn modelId="{06EF8F62-5A71-8444-9F3E-7E8AC5DFC1A7}" type="presOf" srcId="{D5DAB046-6AD1-9646-95A5-6ACA1DF4213C}" destId="{BBFF10E0-1989-AA4B-B36E-D3817A9DDEA2}" srcOrd="0" destOrd="0" presId="urn:microsoft.com/office/officeart/2005/8/layout/vList5"/>
    <dgm:cxn modelId="{0239EADB-1E12-6342-8553-685C24AFE7F7}" type="presParOf" srcId="{52ACE564-2B93-514B-9502-41BBC3930C05}" destId="{5C2EF5DE-22B0-B14A-8E17-2EE26BA8CB4D}" srcOrd="0" destOrd="0" presId="urn:microsoft.com/office/officeart/2005/8/layout/vList5"/>
    <dgm:cxn modelId="{D3C9EBB3-E28C-B543-BB3B-18DCC80BDFA9}" type="presParOf" srcId="{5C2EF5DE-22B0-B14A-8E17-2EE26BA8CB4D}" destId="{BBFF10E0-1989-AA4B-B36E-D3817A9DDEA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D6391-AE05-8340-9C54-178AC9134C2E}" type="doc">
      <dgm:prSet loTypeId="urn:microsoft.com/office/officeart/2005/8/layout/vList5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DAB046-6AD1-9646-95A5-6ACA1DF4213C}">
      <dgm:prSet/>
      <dgm:spPr/>
      <dgm:t>
        <a:bodyPr/>
        <a:lstStyle/>
        <a:p>
          <a:pPr rtl="0"/>
          <a:r>
            <a:rPr lang="en-US" dirty="0"/>
            <a:t>29 Requirements</a:t>
          </a:r>
        </a:p>
      </dgm:t>
    </dgm:pt>
    <dgm:pt modelId="{914C4A58-E10C-5F49-9BE3-CDFC500DE78B}" type="parTrans" cxnId="{3A1A235F-94B0-CC4C-A1E4-93FC35E28AE3}">
      <dgm:prSet/>
      <dgm:spPr/>
      <dgm:t>
        <a:bodyPr/>
        <a:lstStyle/>
        <a:p>
          <a:endParaRPr lang="en-US"/>
        </a:p>
      </dgm:t>
    </dgm:pt>
    <dgm:pt modelId="{15A3565F-C75A-C141-B704-C4C682E8796B}" type="sibTrans" cxnId="{3A1A235F-94B0-CC4C-A1E4-93FC35E28AE3}">
      <dgm:prSet/>
      <dgm:spPr/>
      <dgm:t>
        <a:bodyPr/>
        <a:lstStyle/>
        <a:p>
          <a:endParaRPr lang="en-US"/>
        </a:p>
      </dgm:t>
    </dgm:pt>
    <dgm:pt modelId="{52ACE564-2B93-514B-9502-41BBC3930C05}" type="pres">
      <dgm:prSet presAssocID="{8F0D6391-AE05-8340-9C54-178AC9134C2E}" presName="Name0" presStyleCnt="0">
        <dgm:presLayoutVars>
          <dgm:dir/>
          <dgm:animLvl val="lvl"/>
          <dgm:resizeHandles val="exact"/>
        </dgm:presLayoutVars>
      </dgm:prSet>
      <dgm:spPr/>
    </dgm:pt>
    <dgm:pt modelId="{5C2EF5DE-22B0-B14A-8E17-2EE26BA8CB4D}" type="pres">
      <dgm:prSet presAssocID="{D5DAB046-6AD1-9646-95A5-6ACA1DF4213C}" presName="linNode" presStyleCnt="0"/>
      <dgm:spPr/>
    </dgm:pt>
    <dgm:pt modelId="{BBFF10E0-1989-AA4B-B36E-D3817A9DDEA2}" type="pres">
      <dgm:prSet presAssocID="{D5DAB046-6AD1-9646-95A5-6ACA1DF4213C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E36A2C33-9781-7E4D-9FD7-6B004F6CC175}" type="presOf" srcId="{8F0D6391-AE05-8340-9C54-178AC9134C2E}" destId="{52ACE564-2B93-514B-9502-41BBC3930C05}" srcOrd="0" destOrd="0" presId="urn:microsoft.com/office/officeart/2005/8/layout/vList5"/>
    <dgm:cxn modelId="{3A1A235F-94B0-CC4C-A1E4-93FC35E28AE3}" srcId="{8F0D6391-AE05-8340-9C54-178AC9134C2E}" destId="{D5DAB046-6AD1-9646-95A5-6ACA1DF4213C}" srcOrd="0" destOrd="0" parTransId="{914C4A58-E10C-5F49-9BE3-CDFC500DE78B}" sibTransId="{15A3565F-C75A-C141-B704-C4C682E8796B}"/>
    <dgm:cxn modelId="{06EF8F62-5A71-8444-9F3E-7E8AC5DFC1A7}" type="presOf" srcId="{D5DAB046-6AD1-9646-95A5-6ACA1DF4213C}" destId="{BBFF10E0-1989-AA4B-B36E-D3817A9DDEA2}" srcOrd="0" destOrd="0" presId="urn:microsoft.com/office/officeart/2005/8/layout/vList5"/>
    <dgm:cxn modelId="{0239EADB-1E12-6342-8553-685C24AFE7F7}" type="presParOf" srcId="{52ACE564-2B93-514B-9502-41BBC3930C05}" destId="{5C2EF5DE-22B0-B14A-8E17-2EE26BA8CB4D}" srcOrd="0" destOrd="0" presId="urn:microsoft.com/office/officeart/2005/8/layout/vList5"/>
    <dgm:cxn modelId="{D3C9EBB3-E28C-B543-BB3B-18DCC80BDFA9}" type="presParOf" srcId="{5C2EF5DE-22B0-B14A-8E17-2EE26BA8CB4D}" destId="{BBFF10E0-1989-AA4B-B36E-D3817A9DDEA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92BF03-6B6C-DA46-B12D-F10B6F04E139}" type="doc">
      <dgm:prSet loTypeId="urn:microsoft.com/office/officeart/2005/8/layout/vProcess5" loCatId="" qsTypeId="urn:microsoft.com/office/officeart/2005/8/quickstyle/simple5" qsCatId="simple" csTypeId="urn:microsoft.com/office/officeart/2005/8/colors/colorful1" csCatId="colorful" phldr="1"/>
      <dgm:spPr/>
    </dgm:pt>
    <dgm:pt modelId="{0DE832CD-E6BB-204A-BED7-A8F13852F596}">
      <dgm:prSet phldrT="[Text]"/>
      <dgm:spPr/>
      <dgm:t>
        <a:bodyPr/>
        <a:lstStyle/>
        <a:p>
          <a:pPr rtl="0"/>
          <a:r>
            <a:rPr lang="en-US" dirty="0"/>
            <a:t>412 Course Files</a:t>
          </a:r>
        </a:p>
      </dgm:t>
    </dgm:pt>
    <dgm:pt modelId="{94BB3EF3-40EB-A44F-94E9-C0B9B5704D5B}" type="parTrans" cxnId="{0B3B0A89-29A3-DE4D-A3E8-D88BDC6B1F58}">
      <dgm:prSet/>
      <dgm:spPr/>
      <dgm:t>
        <a:bodyPr/>
        <a:lstStyle/>
        <a:p>
          <a:endParaRPr lang="en-US"/>
        </a:p>
      </dgm:t>
    </dgm:pt>
    <dgm:pt modelId="{D549776C-0B44-074F-8C08-E26D5E632B1D}" type="sibTrans" cxnId="{0B3B0A89-29A3-DE4D-A3E8-D88BDC6B1F58}">
      <dgm:prSet/>
      <dgm:spPr/>
      <dgm:t>
        <a:bodyPr/>
        <a:lstStyle/>
        <a:p>
          <a:endParaRPr lang="en-US"/>
        </a:p>
      </dgm:t>
    </dgm:pt>
    <dgm:pt modelId="{39E2A194-A1A5-2348-A225-6EF53B017A30}">
      <dgm:prSet phldrT="[Text]"/>
      <dgm:spPr/>
      <dgm:t>
        <a:bodyPr/>
        <a:lstStyle/>
        <a:p>
          <a:pPr rtl="0"/>
          <a:r>
            <a:rPr lang="en-US" dirty="0"/>
            <a:t>252 Submitted (61%)</a:t>
          </a:r>
        </a:p>
      </dgm:t>
    </dgm:pt>
    <dgm:pt modelId="{DAC7024D-23DF-F04E-A953-73D5E7A00F8A}" type="parTrans" cxnId="{BA3B897E-756C-D543-9B14-506F4848CA2B}">
      <dgm:prSet/>
      <dgm:spPr/>
      <dgm:t>
        <a:bodyPr/>
        <a:lstStyle/>
        <a:p>
          <a:endParaRPr lang="en-US"/>
        </a:p>
      </dgm:t>
    </dgm:pt>
    <dgm:pt modelId="{68D177E6-7A97-6B47-AF6D-785C74A2A03F}" type="sibTrans" cxnId="{BA3B897E-756C-D543-9B14-506F4848CA2B}">
      <dgm:prSet/>
      <dgm:spPr/>
      <dgm:t>
        <a:bodyPr/>
        <a:lstStyle/>
        <a:p>
          <a:endParaRPr lang="en-US"/>
        </a:p>
      </dgm:t>
    </dgm:pt>
    <dgm:pt modelId="{812C1739-B4D1-AA4E-B192-AE6915AA98D0}">
      <dgm:prSet phldrT="[Text]"/>
      <dgm:spPr/>
      <dgm:t>
        <a:bodyPr/>
        <a:lstStyle/>
        <a:p>
          <a:pPr rtl="0"/>
          <a:r>
            <a:rPr lang="en-US" dirty="0"/>
            <a:t>179 Reviewed (43%)</a:t>
          </a:r>
        </a:p>
      </dgm:t>
    </dgm:pt>
    <dgm:pt modelId="{68044017-112A-1C42-9A4E-5883C62EE4DA}" type="parTrans" cxnId="{3ECD9903-3BE1-5840-833D-A68FDD636DB4}">
      <dgm:prSet/>
      <dgm:spPr/>
      <dgm:t>
        <a:bodyPr/>
        <a:lstStyle/>
        <a:p>
          <a:endParaRPr lang="en-US"/>
        </a:p>
      </dgm:t>
    </dgm:pt>
    <dgm:pt modelId="{064C689F-FC66-1D49-AB0B-6348B44745C4}" type="sibTrans" cxnId="{3ECD9903-3BE1-5840-833D-A68FDD636DB4}">
      <dgm:prSet/>
      <dgm:spPr/>
      <dgm:t>
        <a:bodyPr/>
        <a:lstStyle/>
        <a:p>
          <a:endParaRPr lang="en-US"/>
        </a:p>
      </dgm:t>
    </dgm:pt>
    <dgm:pt modelId="{6005328E-52CB-F141-A27C-CA4A45E9D06D}" type="pres">
      <dgm:prSet presAssocID="{E492BF03-6B6C-DA46-B12D-F10B6F04E139}" presName="outerComposite" presStyleCnt="0">
        <dgm:presLayoutVars>
          <dgm:chMax val="5"/>
          <dgm:dir/>
          <dgm:resizeHandles val="exact"/>
        </dgm:presLayoutVars>
      </dgm:prSet>
      <dgm:spPr/>
    </dgm:pt>
    <dgm:pt modelId="{6DEE1F2F-E426-374B-BEB3-3F864CFF84AF}" type="pres">
      <dgm:prSet presAssocID="{E492BF03-6B6C-DA46-B12D-F10B6F04E139}" presName="dummyMaxCanvas" presStyleCnt="0">
        <dgm:presLayoutVars/>
      </dgm:prSet>
      <dgm:spPr/>
    </dgm:pt>
    <dgm:pt modelId="{49C7633A-A2E2-7A4E-960F-971F3406EA9C}" type="pres">
      <dgm:prSet presAssocID="{E492BF03-6B6C-DA46-B12D-F10B6F04E139}" presName="ThreeNodes_1" presStyleLbl="node1" presStyleIdx="0" presStyleCnt="3">
        <dgm:presLayoutVars>
          <dgm:bulletEnabled val="1"/>
        </dgm:presLayoutVars>
      </dgm:prSet>
      <dgm:spPr/>
    </dgm:pt>
    <dgm:pt modelId="{AF25B126-7876-2844-9D6C-10D2C8DC161F}" type="pres">
      <dgm:prSet presAssocID="{E492BF03-6B6C-DA46-B12D-F10B6F04E139}" presName="ThreeNodes_2" presStyleLbl="node1" presStyleIdx="1" presStyleCnt="3">
        <dgm:presLayoutVars>
          <dgm:bulletEnabled val="1"/>
        </dgm:presLayoutVars>
      </dgm:prSet>
      <dgm:spPr/>
    </dgm:pt>
    <dgm:pt modelId="{39B3F23A-888A-F747-8D80-CDD88456B658}" type="pres">
      <dgm:prSet presAssocID="{E492BF03-6B6C-DA46-B12D-F10B6F04E139}" presName="ThreeNodes_3" presStyleLbl="node1" presStyleIdx="2" presStyleCnt="3">
        <dgm:presLayoutVars>
          <dgm:bulletEnabled val="1"/>
        </dgm:presLayoutVars>
      </dgm:prSet>
      <dgm:spPr/>
    </dgm:pt>
    <dgm:pt modelId="{1483BF5C-5350-824B-93B3-2748B1908809}" type="pres">
      <dgm:prSet presAssocID="{E492BF03-6B6C-DA46-B12D-F10B6F04E139}" presName="ThreeConn_1-2" presStyleLbl="fgAccFollowNode1" presStyleIdx="0" presStyleCnt="2">
        <dgm:presLayoutVars>
          <dgm:bulletEnabled val="1"/>
        </dgm:presLayoutVars>
      </dgm:prSet>
      <dgm:spPr/>
    </dgm:pt>
    <dgm:pt modelId="{EA7EC1A0-80CB-D442-B529-34411B77512D}" type="pres">
      <dgm:prSet presAssocID="{E492BF03-6B6C-DA46-B12D-F10B6F04E139}" presName="ThreeConn_2-3" presStyleLbl="fgAccFollowNode1" presStyleIdx="1" presStyleCnt="2">
        <dgm:presLayoutVars>
          <dgm:bulletEnabled val="1"/>
        </dgm:presLayoutVars>
      </dgm:prSet>
      <dgm:spPr/>
    </dgm:pt>
    <dgm:pt modelId="{274E2A96-7276-1F40-A172-C27FED87E71F}" type="pres">
      <dgm:prSet presAssocID="{E492BF03-6B6C-DA46-B12D-F10B6F04E139}" presName="ThreeNodes_1_text" presStyleLbl="node1" presStyleIdx="2" presStyleCnt="3">
        <dgm:presLayoutVars>
          <dgm:bulletEnabled val="1"/>
        </dgm:presLayoutVars>
      </dgm:prSet>
      <dgm:spPr/>
    </dgm:pt>
    <dgm:pt modelId="{D5E105FE-8BC1-0448-BF30-9904FF596BAD}" type="pres">
      <dgm:prSet presAssocID="{E492BF03-6B6C-DA46-B12D-F10B6F04E139}" presName="ThreeNodes_2_text" presStyleLbl="node1" presStyleIdx="2" presStyleCnt="3">
        <dgm:presLayoutVars>
          <dgm:bulletEnabled val="1"/>
        </dgm:presLayoutVars>
      </dgm:prSet>
      <dgm:spPr/>
    </dgm:pt>
    <dgm:pt modelId="{E3B6E59B-EC38-9C49-BBAF-7D39E8BD0175}" type="pres">
      <dgm:prSet presAssocID="{E492BF03-6B6C-DA46-B12D-F10B6F04E13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ECD9903-3BE1-5840-833D-A68FDD636DB4}" srcId="{E492BF03-6B6C-DA46-B12D-F10B6F04E139}" destId="{812C1739-B4D1-AA4E-B192-AE6915AA98D0}" srcOrd="2" destOrd="0" parTransId="{68044017-112A-1C42-9A4E-5883C62EE4DA}" sibTransId="{064C689F-FC66-1D49-AB0B-6348B44745C4}"/>
    <dgm:cxn modelId="{E5D01E18-AD7F-0C4F-B285-7AB4AB8A9DEF}" type="presOf" srcId="{D549776C-0B44-074F-8C08-E26D5E632B1D}" destId="{1483BF5C-5350-824B-93B3-2748B1908809}" srcOrd="0" destOrd="0" presId="urn:microsoft.com/office/officeart/2005/8/layout/vProcess5"/>
    <dgm:cxn modelId="{BA3B897E-756C-D543-9B14-506F4848CA2B}" srcId="{E492BF03-6B6C-DA46-B12D-F10B6F04E139}" destId="{39E2A194-A1A5-2348-A225-6EF53B017A30}" srcOrd="1" destOrd="0" parTransId="{DAC7024D-23DF-F04E-A953-73D5E7A00F8A}" sibTransId="{68D177E6-7A97-6B47-AF6D-785C74A2A03F}"/>
    <dgm:cxn modelId="{CE01AC7E-15DA-8449-B9ED-D77BF6EA6C51}" type="presOf" srcId="{812C1739-B4D1-AA4E-B192-AE6915AA98D0}" destId="{39B3F23A-888A-F747-8D80-CDD88456B658}" srcOrd="0" destOrd="0" presId="urn:microsoft.com/office/officeart/2005/8/layout/vProcess5"/>
    <dgm:cxn modelId="{0B3B0A89-29A3-DE4D-A3E8-D88BDC6B1F58}" srcId="{E492BF03-6B6C-DA46-B12D-F10B6F04E139}" destId="{0DE832CD-E6BB-204A-BED7-A8F13852F596}" srcOrd="0" destOrd="0" parTransId="{94BB3EF3-40EB-A44F-94E9-C0B9B5704D5B}" sibTransId="{D549776C-0B44-074F-8C08-E26D5E632B1D}"/>
    <dgm:cxn modelId="{6780FE94-A687-4B4B-B1E5-293E0D2546C5}" type="presOf" srcId="{68D177E6-7A97-6B47-AF6D-785C74A2A03F}" destId="{EA7EC1A0-80CB-D442-B529-34411B77512D}" srcOrd="0" destOrd="0" presId="urn:microsoft.com/office/officeart/2005/8/layout/vProcess5"/>
    <dgm:cxn modelId="{0642C4A0-4B89-F740-8171-8FBE2A60B2F7}" type="presOf" srcId="{39E2A194-A1A5-2348-A225-6EF53B017A30}" destId="{D5E105FE-8BC1-0448-BF30-9904FF596BAD}" srcOrd="1" destOrd="0" presId="urn:microsoft.com/office/officeart/2005/8/layout/vProcess5"/>
    <dgm:cxn modelId="{7CABC0AA-67D4-A342-87F1-1DFF85867CB7}" type="presOf" srcId="{E492BF03-6B6C-DA46-B12D-F10B6F04E139}" destId="{6005328E-52CB-F141-A27C-CA4A45E9D06D}" srcOrd="0" destOrd="0" presId="urn:microsoft.com/office/officeart/2005/8/layout/vProcess5"/>
    <dgm:cxn modelId="{21EC97BC-AD42-9642-8B45-C5D9BC790120}" type="presOf" srcId="{812C1739-B4D1-AA4E-B192-AE6915AA98D0}" destId="{E3B6E59B-EC38-9C49-BBAF-7D39E8BD0175}" srcOrd="1" destOrd="0" presId="urn:microsoft.com/office/officeart/2005/8/layout/vProcess5"/>
    <dgm:cxn modelId="{CDB93BE5-5A08-D940-91B7-24375FDB7B54}" type="presOf" srcId="{0DE832CD-E6BB-204A-BED7-A8F13852F596}" destId="{274E2A96-7276-1F40-A172-C27FED87E71F}" srcOrd="1" destOrd="0" presId="urn:microsoft.com/office/officeart/2005/8/layout/vProcess5"/>
    <dgm:cxn modelId="{1DB175F5-20A5-8949-A2D1-3BE4633DC541}" type="presOf" srcId="{0DE832CD-E6BB-204A-BED7-A8F13852F596}" destId="{49C7633A-A2E2-7A4E-960F-971F3406EA9C}" srcOrd="0" destOrd="0" presId="urn:microsoft.com/office/officeart/2005/8/layout/vProcess5"/>
    <dgm:cxn modelId="{F9EDD1FC-47D1-1A4D-88CE-E4538C3C2D9F}" type="presOf" srcId="{39E2A194-A1A5-2348-A225-6EF53B017A30}" destId="{AF25B126-7876-2844-9D6C-10D2C8DC161F}" srcOrd="0" destOrd="0" presId="urn:microsoft.com/office/officeart/2005/8/layout/vProcess5"/>
    <dgm:cxn modelId="{0CA4A014-ABAF-234F-A7F4-F45BA8492061}" type="presParOf" srcId="{6005328E-52CB-F141-A27C-CA4A45E9D06D}" destId="{6DEE1F2F-E426-374B-BEB3-3F864CFF84AF}" srcOrd="0" destOrd="0" presId="urn:microsoft.com/office/officeart/2005/8/layout/vProcess5"/>
    <dgm:cxn modelId="{8E982026-BF83-B444-93E8-402C3DC8A383}" type="presParOf" srcId="{6005328E-52CB-F141-A27C-CA4A45E9D06D}" destId="{49C7633A-A2E2-7A4E-960F-971F3406EA9C}" srcOrd="1" destOrd="0" presId="urn:microsoft.com/office/officeart/2005/8/layout/vProcess5"/>
    <dgm:cxn modelId="{85BCB70C-9560-9E4E-BF18-2466A157E809}" type="presParOf" srcId="{6005328E-52CB-F141-A27C-CA4A45E9D06D}" destId="{AF25B126-7876-2844-9D6C-10D2C8DC161F}" srcOrd="2" destOrd="0" presId="urn:microsoft.com/office/officeart/2005/8/layout/vProcess5"/>
    <dgm:cxn modelId="{77601BEC-429B-D345-96BE-ED3D7966BFF3}" type="presParOf" srcId="{6005328E-52CB-F141-A27C-CA4A45E9D06D}" destId="{39B3F23A-888A-F747-8D80-CDD88456B658}" srcOrd="3" destOrd="0" presId="urn:microsoft.com/office/officeart/2005/8/layout/vProcess5"/>
    <dgm:cxn modelId="{DFB551C7-F018-EB4A-9656-231FAC94188B}" type="presParOf" srcId="{6005328E-52CB-F141-A27C-CA4A45E9D06D}" destId="{1483BF5C-5350-824B-93B3-2748B1908809}" srcOrd="4" destOrd="0" presId="urn:microsoft.com/office/officeart/2005/8/layout/vProcess5"/>
    <dgm:cxn modelId="{A28AAA34-52AB-344B-9CF0-5303A0DCF735}" type="presParOf" srcId="{6005328E-52CB-F141-A27C-CA4A45E9D06D}" destId="{EA7EC1A0-80CB-D442-B529-34411B77512D}" srcOrd="5" destOrd="0" presId="urn:microsoft.com/office/officeart/2005/8/layout/vProcess5"/>
    <dgm:cxn modelId="{74E8F2E0-0CB6-E642-A1D7-C7D385C0CA69}" type="presParOf" srcId="{6005328E-52CB-F141-A27C-CA4A45E9D06D}" destId="{274E2A96-7276-1F40-A172-C27FED87E71F}" srcOrd="6" destOrd="0" presId="urn:microsoft.com/office/officeart/2005/8/layout/vProcess5"/>
    <dgm:cxn modelId="{A0DE3FA3-1F2D-C84B-B59C-132BE40D905A}" type="presParOf" srcId="{6005328E-52CB-F141-A27C-CA4A45E9D06D}" destId="{D5E105FE-8BC1-0448-BF30-9904FF596BAD}" srcOrd="7" destOrd="0" presId="urn:microsoft.com/office/officeart/2005/8/layout/vProcess5"/>
    <dgm:cxn modelId="{9A7ACD01-4F89-FA48-A9F4-EAF1D91C2247}" type="presParOf" srcId="{6005328E-52CB-F141-A27C-CA4A45E9D06D}" destId="{E3B6E59B-EC38-9C49-BBAF-7D39E8BD017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92BF03-6B6C-DA46-B12D-F10B6F04E139}" type="doc">
      <dgm:prSet loTypeId="urn:microsoft.com/office/officeart/2005/8/layout/chevron1" loCatId="" qsTypeId="urn:microsoft.com/office/officeart/2005/8/quickstyle/simple5" qsCatId="simple" csTypeId="urn:microsoft.com/office/officeart/2005/8/colors/colorful1" csCatId="colorful" phldr="1"/>
      <dgm:spPr/>
    </dgm:pt>
    <dgm:pt modelId="{0DE832CD-E6BB-204A-BED7-A8F13852F596}">
      <dgm:prSet phldrT="[Text]"/>
      <dgm:spPr/>
      <dgm:t>
        <a:bodyPr/>
        <a:lstStyle/>
        <a:p>
          <a:pPr rtl="0"/>
          <a:r>
            <a:rPr lang="en-US" dirty="0"/>
            <a:t>181 FT &amp; PT Faculty</a:t>
          </a:r>
        </a:p>
      </dgm:t>
    </dgm:pt>
    <dgm:pt modelId="{94BB3EF3-40EB-A44F-94E9-C0B9B5704D5B}" type="parTrans" cxnId="{0B3B0A89-29A3-DE4D-A3E8-D88BDC6B1F58}">
      <dgm:prSet/>
      <dgm:spPr/>
      <dgm:t>
        <a:bodyPr/>
        <a:lstStyle/>
        <a:p>
          <a:endParaRPr lang="en-US"/>
        </a:p>
      </dgm:t>
    </dgm:pt>
    <dgm:pt modelId="{D549776C-0B44-074F-8C08-E26D5E632B1D}" type="sibTrans" cxnId="{0B3B0A89-29A3-DE4D-A3E8-D88BDC6B1F58}">
      <dgm:prSet/>
      <dgm:spPr/>
      <dgm:t>
        <a:bodyPr/>
        <a:lstStyle/>
        <a:p>
          <a:endParaRPr lang="en-US"/>
        </a:p>
      </dgm:t>
    </dgm:pt>
    <dgm:pt modelId="{39E2A194-A1A5-2348-A225-6EF53B017A30}">
      <dgm:prSet phldrT="[Text]"/>
      <dgm:spPr/>
      <dgm:t>
        <a:bodyPr/>
        <a:lstStyle/>
        <a:p>
          <a:pPr rtl="0"/>
          <a:r>
            <a:rPr lang="en-US" dirty="0"/>
            <a:t>125 Submitted (70%)</a:t>
          </a:r>
        </a:p>
      </dgm:t>
    </dgm:pt>
    <dgm:pt modelId="{DAC7024D-23DF-F04E-A953-73D5E7A00F8A}" type="parTrans" cxnId="{BA3B897E-756C-D543-9B14-506F4848CA2B}">
      <dgm:prSet/>
      <dgm:spPr/>
      <dgm:t>
        <a:bodyPr/>
        <a:lstStyle/>
        <a:p>
          <a:endParaRPr lang="en-US"/>
        </a:p>
      </dgm:t>
    </dgm:pt>
    <dgm:pt modelId="{68D177E6-7A97-6B47-AF6D-785C74A2A03F}" type="sibTrans" cxnId="{BA3B897E-756C-D543-9B14-506F4848CA2B}">
      <dgm:prSet/>
      <dgm:spPr/>
      <dgm:t>
        <a:bodyPr/>
        <a:lstStyle/>
        <a:p>
          <a:endParaRPr lang="en-US"/>
        </a:p>
      </dgm:t>
    </dgm:pt>
    <dgm:pt modelId="{812C1739-B4D1-AA4E-B192-AE6915AA98D0}">
      <dgm:prSet phldrT="[Text]"/>
      <dgm:spPr/>
      <dgm:t>
        <a:bodyPr/>
        <a:lstStyle/>
        <a:p>
          <a:pPr rtl="0"/>
          <a:r>
            <a:rPr lang="en-US" dirty="0"/>
            <a:t>79 Approved (43%)</a:t>
          </a:r>
        </a:p>
      </dgm:t>
    </dgm:pt>
    <dgm:pt modelId="{68044017-112A-1C42-9A4E-5883C62EE4DA}" type="parTrans" cxnId="{3ECD9903-3BE1-5840-833D-A68FDD636DB4}">
      <dgm:prSet/>
      <dgm:spPr/>
      <dgm:t>
        <a:bodyPr/>
        <a:lstStyle/>
        <a:p>
          <a:endParaRPr lang="en-US"/>
        </a:p>
      </dgm:t>
    </dgm:pt>
    <dgm:pt modelId="{064C689F-FC66-1D49-AB0B-6348B44745C4}" type="sibTrans" cxnId="{3ECD9903-3BE1-5840-833D-A68FDD636DB4}">
      <dgm:prSet/>
      <dgm:spPr/>
      <dgm:t>
        <a:bodyPr/>
        <a:lstStyle/>
        <a:p>
          <a:endParaRPr lang="en-US"/>
        </a:p>
      </dgm:t>
    </dgm:pt>
    <dgm:pt modelId="{B633DC5F-BB89-E54A-AB90-324A5D3CB04C}" type="pres">
      <dgm:prSet presAssocID="{E492BF03-6B6C-DA46-B12D-F10B6F04E139}" presName="Name0" presStyleCnt="0">
        <dgm:presLayoutVars>
          <dgm:dir/>
          <dgm:animLvl val="lvl"/>
          <dgm:resizeHandles val="exact"/>
        </dgm:presLayoutVars>
      </dgm:prSet>
      <dgm:spPr/>
    </dgm:pt>
    <dgm:pt modelId="{888D5637-A8D4-7944-A058-15FF5A30DB22}" type="pres">
      <dgm:prSet presAssocID="{0DE832CD-E6BB-204A-BED7-A8F13852F59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05977BD-31D4-204B-95D7-5265973387FB}" type="pres">
      <dgm:prSet presAssocID="{D549776C-0B44-074F-8C08-E26D5E632B1D}" presName="parTxOnlySpace" presStyleCnt="0"/>
      <dgm:spPr/>
    </dgm:pt>
    <dgm:pt modelId="{5C31A0B9-046B-3641-AB86-5D0D676638D9}" type="pres">
      <dgm:prSet presAssocID="{39E2A194-A1A5-2348-A225-6EF53B017A3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B3F26FC-88BD-4147-8E33-584CDE80D8C9}" type="pres">
      <dgm:prSet presAssocID="{68D177E6-7A97-6B47-AF6D-785C74A2A03F}" presName="parTxOnlySpace" presStyleCnt="0"/>
      <dgm:spPr/>
    </dgm:pt>
    <dgm:pt modelId="{6B7D41C6-6152-2F47-BB41-2973D52FC351}" type="pres">
      <dgm:prSet presAssocID="{812C1739-B4D1-AA4E-B192-AE6915AA98D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ECD9903-3BE1-5840-833D-A68FDD636DB4}" srcId="{E492BF03-6B6C-DA46-B12D-F10B6F04E139}" destId="{812C1739-B4D1-AA4E-B192-AE6915AA98D0}" srcOrd="2" destOrd="0" parTransId="{68044017-112A-1C42-9A4E-5883C62EE4DA}" sibTransId="{064C689F-FC66-1D49-AB0B-6348B44745C4}"/>
    <dgm:cxn modelId="{AAA98B2B-B03C-5946-B62B-61F636050F3C}" type="presOf" srcId="{0DE832CD-E6BB-204A-BED7-A8F13852F596}" destId="{888D5637-A8D4-7944-A058-15FF5A30DB22}" srcOrd="0" destOrd="0" presId="urn:microsoft.com/office/officeart/2005/8/layout/chevron1"/>
    <dgm:cxn modelId="{53571342-E9FE-4E4D-9A42-C738D7B7BA1A}" type="presOf" srcId="{39E2A194-A1A5-2348-A225-6EF53B017A30}" destId="{5C31A0B9-046B-3641-AB86-5D0D676638D9}" srcOrd="0" destOrd="0" presId="urn:microsoft.com/office/officeart/2005/8/layout/chevron1"/>
    <dgm:cxn modelId="{BA3B897E-756C-D543-9B14-506F4848CA2B}" srcId="{E492BF03-6B6C-DA46-B12D-F10B6F04E139}" destId="{39E2A194-A1A5-2348-A225-6EF53B017A30}" srcOrd="1" destOrd="0" parTransId="{DAC7024D-23DF-F04E-A953-73D5E7A00F8A}" sibTransId="{68D177E6-7A97-6B47-AF6D-785C74A2A03F}"/>
    <dgm:cxn modelId="{0B3B0A89-29A3-DE4D-A3E8-D88BDC6B1F58}" srcId="{E492BF03-6B6C-DA46-B12D-F10B6F04E139}" destId="{0DE832CD-E6BB-204A-BED7-A8F13852F596}" srcOrd="0" destOrd="0" parTransId="{94BB3EF3-40EB-A44F-94E9-C0B9B5704D5B}" sibTransId="{D549776C-0B44-074F-8C08-E26D5E632B1D}"/>
    <dgm:cxn modelId="{A4E6D49C-079C-E041-B576-720184CDDEC4}" type="presOf" srcId="{812C1739-B4D1-AA4E-B192-AE6915AA98D0}" destId="{6B7D41C6-6152-2F47-BB41-2973D52FC351}" srcOrd="0" destOrd="0" presId="urn:microsoft.com/office/officeart/2005/8/layout/chevron1"/>
    <dgm:cxn modelId="{AD11C5BF-11E9-A544-B607-F32CCFB17C0D}" type="presOf" srcId="{E492BF03-6B6C-DA46-B12D-F10B6F04E139}" destId="{B633DC5F-BB89-E54A-AB90-324A5D3CB04C}" srcOrd="0" destOrd="0" presId="urn:microsoft.com/office/officeart/2005/8/layout/chevron1"/>
    <dgm:cxn modelId="{1CB7AFF7-15C6-5E46-A7F0-B97C3FFDE4B7}" type="presParOf" srcId="{B633DC5F-BB89-E54A-AB90-324A5D3CB04C}" destId="{888D5637-A8D4-7944-A058-15FF5A30DB22}" srcOrd="0" destOrd="0" presId="urn:microsoft.com/office/officeart/2005/8/layout/chevron1"/>
    <dgm:cxn modelId="{F53B390A-913A-204C-A2CA-03ED4C551C94}" type="presParOf" srcId="{B633DC5F-BB89-E54A-AB90-324A5D3CB04C}" destId="{C05977BD-31D4-204B-95D7-5265973387FB}" srcOrd="1" destOrd="0" presId="urn:microsoft.com/office/officeart/2005/8/layout/chevron1"/>
    <dgm:cxn modelId="{B5689475-1CC1-3844-B805-765B389BB3FC}" type="presParOf" srcId="{B633DC5F-BB89-E54A-AB90-324A5D3CB04C}" destId="{5C31A0B9-046B-3641-AB86-5D0D676638D9}" srcOrd="2" destOrd="0" presId="urn:microsoft.com/office/officeart/2005/8/layout/chevron1"/>
    <dgm:cxn modelId="{FFB37C82-7312-2D4E-8657-B2B678664021}" type="presParOf" srcId="{B633DC5F-BB89-E54A-AB90-324A5D3CB04C}" destId="{DB3F26FC-88BD-4147-8E33-584CDE80D8C9}" srcOrd="3" destOrd="0" presId="urn:microsoft.com/office/officeart/2005/8/layout/chevron1"/>
    <dgm:cxn modelId="{EF6F3370-D902-C24D-98DA-E4BEA65F1397}" type="presParOf" srcId="{B633DC5F-BB89-E54A-AB90-324A5D3CB04C}" destId="{6B7D41C6-6152-2F47-BB41-2973D52FC35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85622-A34B-D04B-B58B-947A9601374F}">
      <dsp:nvSpPr>
        <dsp:cNvPr id="0" name=""/>
        <dsp:cNvSpPr/>
      </dsp:nvSpPr>
      <dsp:spPr>
        <a:xfrm>
          <a:off x="0" y="381631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5F20DE-34EA-A94E-BD07-59DB16F5538C}">
      <dsp:nvSpPr>
        <dsp:cNvPr id="0" name=""/>
        <dsp:cNvSpPr/>
      </dsp:nvSpPr>
      <dsp:spPr>
        <a:xfrm>
          <a:off x="406400" y="12631"/>
          <a:ext cx="5689600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373 Requirements</a:t>
          </a:r>
        </a:p>
      </dsp:txBody>
      <dsp:txXfrm>
        <a:off x="442426" y="48657"/>
        <a:ext cx="5617548" cy="665948"/>
      </dsp:txXfrm>
    </dsp:sp>
    <dsp:sp modelId="{1B678874-AE9B-814E-97F1-4A9B5228AAE9}">
      <dsp:nvSpPr>
        <dsp:cNvPr id="0" name=""/>
        <dsp:cNvSpPr/>
      </dsp:nvSpPr>
      <dsp:spPr>
        <a:xfrm>
          <a:off x="0" y="1515631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42A4E4-3FAF-8C47-900A-FCA72D480CD8}">
      <dsp:nvSpPr>
        <dsp:cNvPr id="0" name=""/>
        <dsp:cNvSpPr/>
      </dsp:nvSpPr>
      <dsp:spPr>
        <a:xfrm>
          <a:off x="406400" y="1146631"/>
          <a:ext cx="5689600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52 Suggestions</a:t>
          </a:r>
        </a:p>
      </dsp:txBody>
      <dsp:txXfrm>
        <a:off x="442426" y="1182657"/>
        <a:ext cx="5617548" cy="665948"/>
      </dsp:txXfrm>
    </dsp:sp>
    <dsp:sp modelId="{F82DCA89-7918-1F45-B282-D34CE05C586C}">
      <dsp:nvSpPr>
        <dsp:cNvPr id="0" name=""/>
        <dsp:cNvSpPr/>
      </dsp:nvSpPr>
      <dsp:spPr>
        <a:xfrm>
          <a:off x="0" y="2649631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B920B6-7AF4-A042-96B5-FBB64273F2A2}">
      <dsp:nvSpPr>
        <dsp:cNvPr id="0" name=""/>
        <dsp:cNvSpPr/>
      </dsp:nvSpPr>
      <dsp:spPr>
        <a:xfrm>
          <a:off x="406400" y="2280631"/>
          <a:ext cx="5689600" cy="738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240 Course Files</a:t>
          </a:r>
        </a:p>
      </dsp:txBody>
      <dsp:txXfrm>
        <a:off x="442426" y="2316657"/>
        <a:ext cx="561754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10ECB-001E-544B-A68F-D1EC1C855C15}">
      <dsp:nvSpPr>
        <dsp:cNvPr id="0" name=""/>
        <dsp:cNvSpPr/>
      </dsp:nvSpPr>
      <dsp:spPr>
        <a:xfrm>
          <a:off x="1423" y="833151"/>
          <a:ext cx="1675383" cy="167538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2202" tIns="22860" rIns="92202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Dean</a:t>
          </a:r>
        </a:p>
      </dsp:txBody>
      <dsp:txXfrm>
        <a:off x="246777" y="1078505"/>
        <a:ext cx="1184675" cy="1184675"/>
      </dsp:txXfrm>
    </dsp:sp>
    <dsp:sp modelId="{7BCD07DA-B8B0-7640-9E9D-FFC64AB5DCE4}">
      <dsp:nvSpPr>
        <dsp:cNvPr id="0" name=""/>
        <dsp:cNvSpPr/>
      </dsp:nvSpPr>
      <dsp:spPr>
        <a:xfrm>
          <a:off x="1341730" y="833151"/>
          <a:ext cx="1675383" cy="16753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2202" tIns="22860" rIns="92202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Program Director</a:t>
          </a:r>
        </a:p>
      </dsp:txBody>
      <dsp:txXfrm>
        <a:off x="1587084" y="1078505"/>
        <a:ext cx="1184675" cy="1184675"/>
      </dsp:txXfrm>
    </dsp:sp>
    <dsp:sp modelId="{A27FC2FB-068B-DC4E-8D27-DA0067FA445E}">
      <dsp:nvSpPr>
        <dsp:cNvPr id="0" name=""/>
        <dsp:cNvSpPr/>
      </dsp:nvSpPr>
      <dsp:spPr>
        <a:xfrm>
          <a:off x="2682037" y="833151"/>
          <a:ext cx="1675383" cy="16753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2202" tIns="22860" rIns="92202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Faculty</a:t>
          </a:r>
        </a:p>
      </dsp:txBody>
      <dsp:txXfrm>
        <a:off x="2927391" y="1078505"/>
        <a:ext cx="1184675" cy="1184675"/>
      </dsp:txXfrm>
    </dsp:sp>
    <dsp:sp modelId="{161BF68E-955B-4446-A432-F4192D4E6E65}">
      <dsp:nvSpPr>
        <dsp:cNvPr id="0" name=""/>
        <dsp:cNvSpPr/>
      </dsp:nvSpPr>
      <dsp:spPr>
        <a:xfrm>
          <a:off x="4022344" y="833151"/>
          <a:ext cx="1675383" cy="16753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2202" tIns="22860" rIns="92202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Committee Chairs</a:t>
          </a:r>
        </a:p>
      </dsp:txBody>
      <dsp:txXfrm>
        <a:off x="4267698" y="1078505"/>
        <a:ext cx="1184675" cy="1184675"/>
      </dsp:txXfrm>
    </dsp:sp>
    <dsp:sp modelId="{CBF529C2-44EC-D544-8D6F-37CF5BCD57D5}">
      <dsp:nvSpPr>
        <dsp:cNvPr id="0" name=""/>
        <dsp:cNvSpPr/>
      </dsp:nvSpPr>
      <dsp:spPr>
        <a:xfrm>
          <a:off x="5362651" y="833151"/>
          <a:ext cx="1675383" cy="167538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2202" tIns="22860" rIns="92202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Preceptors</a:t>
          </a:r>
        </a:p>
      </dsp:txBody>
      <dsp:txXfrm>
        <a:off x="5608005" y="1078505"/>
        <a:ext cx="1184675" cy="1184675"/>
      </dsp:txXfrm>
    </dsp:sp>
    <dsp:sp modelId="{86673BB6-4E79-9748-909C-453469A01A82}">
      <dsp:nvSpPr>
        <dsp:cNvPr id="0" name=""/>
        <dsp:cNvSpPr/>
      </dsp:nvSpPr>
      <dsp:spPr>
        <a:xfrm>
          <a:off x="6702957" y="833151"/>
          <a:ext cx="1675383" cy="167538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2202" tIns="22860" rIns="92202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</a:t>
          </a:r>
        </a:p>
      </dsp:txBody>
      <dsp:txXfrm>
        <a:off x="6948311" y="1078505"/>
        <a:ext cx="1184675" cy="1184675"/>
      </dsp:txXfrm>
    </dsp:sp>
    <dsp:sp modelId="{BDD381DB-1F13-154A-A92E-3ADFEFA56BE5}">
      <dsp:nvSpPr>
        <dsp:cNvPr id="0" name=""/>
        <dsp:cNvSpPr/>
      </dsp:nvSpPr>
      <dsp:spPr>
        <a:xfrm>
          <a:off x="8043264" y="833151"/>
          <a:ext cx="1675383" cy="16753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2202" tIns="22860" rIns="9220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Alumni</a:t>
          </a:r>
        </a:p>
      </dsp:txBody>
      <dsp:txXfrm>
        <a:off x="8288618" y="1078505"/>
        <a:ext cx="1184675" cy="1184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F10E0-1989-AA4B-B36E-D3817A9DDEA2}">
      <dsp:nvSpPr>
        <dsp:cNvPr id="0" name=""/>
        <dsp:cNvSpPr/>
      </dsp:nvSpPr>
      <dsp:spPr>
        <a:xfrm>
          <a:off x="1518716" y="0"/>
          <a:ext cx="1708556" cy="84624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38 Requirements</a:t>
          </a:r>
        </a:p>
      </dsp:txBody>
      <dsp:txXfrm>
        <a:off x="1560026" y="41310"/>
        <a:ext cx="1625936" cy="763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F10E0-1989-AA4B-B36E-D3817A9DDEA2}">
      <dsp:nvSpPr>
        <dsp:cNvPr id="0" name=""/>
        <dsp:cNvSpPr/>
      </dsp:nvSpPr>
      <dsp:spPr>
        <a:xfrm>
          <a:off x="1518716" y="0"/>
          <a:ext cx="1708556" cy="84624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29 Requirements</a:t>
          </a:r>
        </a:p>
      </dsp:txBody>
      <dsp:txXfrm>
        <a:off x="1560026" y="41310"/>
        <a:ext cx="1625936" cy="7636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7633A-A2E2-7A4E-960F-971F3406EA9C}">
      <dsp:nvSpPr>
        <dsp:cNvPr id="0" name=""/>
        <dsp:cNvSpPr/>
      </dsp:nvSpPr>
      <dsp:spPr>
        <a:xfrm>
          <a:off x="0" y="0"/>
          <a:ext cx="4653065" cy="1216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412 Course Files</a:t>
          </a:r>
        </a:p>
      </dsp:txBody>
      <dsp:txXfrm>
        <a:off x="35617" y="35617"/>
        <a:ext cx="3340852" cy="1144816"/>
      </dsp:txXfrm>
    </dsp:sp>
    <dsp:sp modelId="{AF25B126-7876-2844-9D6C-10D2C8DC161F}">
      <dsp:nvSpPr>
        <dsp:cNvPr id="0" name=""/>
        <dsp:cNvSpPr/>
      </dsp:nvSpPr>
      <dsp:spPr>
        <a:xfrm>
          <a:off x="410564" y="1418725"/>
          <a:ext cx="4653065" cy="1216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252 Submitted (61%)</a:t>
          </a:r>
        </a:p>
      </dsp:txBody>
      <dsp:txXfrm>
        <a:off x="446181" y="1454342"/>
        <a:ext cx="3380834" cy="1144816"/>
      </dsp:txXfrm>
    </dsp:sp>
    <dsp:sp modelId="{39B3F23A-888A-F747-8D80-CDD88456B658}">
      <dsp:nvSpPr>
        <dsp:cNvPr id="0" name=""/>
        <dsp:cNvSpPr/>
      </dsp:nvSpPr>
      <dsp:spPr>
        <a:xfrm>
          <a:off x="821129" y="2837450"/>
          <a:ext cx="4653065" cy="1216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179 Reviewed (43%)</a:t>
          </a:r>
        </a:p>
      </dsp:txBody>
      <dsp:txXfrm>
        <a:off x="856746" y="2873067"/>
        <a:ext cx="3380834" cy="1144816"/>
      </dsp:txXfrm>
    </dsp:sp>
    <dsp:sp modelId="{1483BF5C-5350-824B-93B3-2748B1908809}">
      <dsp:nvSpPr>
        <dsp:cNvPr id="0" name=""/>
        <dsp:cNvSpPr/>
      </dsp:nvSpPr>
      <dsp:spPr>
        <a:xfrm>
          <a:off x="3862633" y="922171"/>
          <a:ext cx="790432" cy="7904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040480" y="922171"/>
        <a:ext cx="434738" cy="594800"/>
      </dsp:txXfrm>
    </dsp:sp>
    <dsp:sp modelId="{EA7EC1A0-80CB-D442-B529-34411B77512D}">
      <dsp:nvSpPr>
        <dsp:cNvPr id="0" name=""/>
        <dsp:cNvSpPr/>
      </dsp:nvSpPr>
      <dsp:spPr>
        <a:xfrm>
          <a:off x="4273197" y="2332789"/>
          <a:ext cx="790432" cy="79043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451044" y="2332789"/>
        <a:ext cx="434738" cy="594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D5637-A8D4-7944-A058-15FF5A30DB22}">
      <dsp:nvSpPr>
        <dsp:cNvPr id="0" name=""/>
        <dsp:cNvSpPr/>
      </dsp:nvSpPr>
      <dsp:spPr>
        <a:xfrm>
          <a:off x="3228" y="1922702"/>
          <a:ext cx="3933156" cy="157326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181 FT &amp; PT Faculty</a:t>
          </a:r>
        </a:p>
      </dsp:txBody>
      <dsp:txXfrm>
        <a:off x="789859" y="1922702"/>
        <a:ext cx="2359894" cy="1573262"/>
      </dsp:txXfrm>
    </dsp:sp>
    <dsp:sp modelId="{5C31A0B9-046B-3641-AB86-5D0D676638D9}">
      <dsp:nvSpPr>
        <dsp:cNvPr id="0" name=""/>
        <dsp:cNvSpPr/>
      </dsp:nvSpPr>
      <dsp:spPr>
        <a:xfrm>
          <a:off x="3543069" y="1922702"/>
          <a:ext cx="3933156" cy="157326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125 Submitted (70%)</a:t>
          </a:r>
        </a:p>
      </dsp:txBody>
      <dsp:txXfrm>
        <a:off x="4329700" y="1922702"/>
        <a:ext cx="2359894" cy="1573262"/>
      </dsp:txXfrm>
    </dsp:sp>
    <dsp:sp modelId="{6B7D41C6-6152-2F47-BB41-2973D52FC351}">
      <dsp:nvSpPr>
        <dsp:cNvPr id="0" name=""/>
        <dsp:cNvSpPr/>
      </dsp:nvSpPr>
      <dsp:spPr>
        <a:xfrm>
          <a:off x="7082910" y="1922702"/>
          <a:ext cx="3933156" cy="157326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79 Approved (43%)</a:t>
          </a:r>
        </a:p>
      </dsp:txBody>
      <dsp:txXfrm>
        <a:off x="7869541" y="1922702"/>
        <a:ext cx="2359894" cy="1573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48357-5FDC-4F3A-8EC1-4601BFBF812E}" type="datetimeFigureOut">
              <a:rPr lang="en-SD" smtClean="0"/>
              <a:t>1/15/23</a:t>
            </a:fld>
            <a:endParaRPr lang="en-S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9E823-FD20-431C-B4F8-4A1A513C9347}" type="slidenum">
              <a:rPr lang="en-SD" smtClean="0"/>
              <a:t>‹#›</a:t>
            </a:fld>
            <a:endParaRPr lang="en-SD"/>
          </a:p>
        </p:txBody>
      </p:sp>
    </p:spTree>
    <p:extLst>
      <p:ext uri="{BB962C8B-B14F-4D97-AF65-F5344CB8AC3E}">
        <p14:creationId xmlns:p14="http://schemas.microsoft.com/office/powerpoint/2010/main" val="393419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7AA374D-E66E-3046-B061-22574E5501ED}" type="datetimeFigureOut">
              <a:rPr lang="en-AE" smtClean="0"/>
              <a:t>15/01/2023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6477-786B-B945-9A69-7044AC1BC220}" type="slidenum">
              <a:rPr lang="en-AE" smtClean="0"/>
              <a:t>‹#›</a:t>
            </a:fld>
            <a:endParaRPr lang="en-A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2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374D-E66E-3046-B061-22574E5501ED}" type="datetimeFigureOut">
              <a:rPr lang="en-AE" smtClean="0"/>
              <a:t>15/01/2023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6477-786B-B945-9A69-7044AC1BC22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0826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374D-E66E-3046-B061-22574E5501ED}" type="datetimeFigureOut">
              <a:rPr lang="en-AE" smtClean="0"/>
              <a:t>15/01/2023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6477-786B-B945-9A69-7044AC1BC220}" type="slidenum">
              <a:rPr lang="en-AE" smtClean="0"/>
              <a:t>‹#›</a:t>
            </a:fld>
            <a:endParaRPr lang="en-A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32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374D-E66E-3046-B061-22574E5501ED}" type="datetimeFigureOut">
              <a:rPr lang="en-AE" smtClean="0"/>
              <a:t>15/01/2023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6477-786B-B945-9A69-7044AC1BC22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8365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374D-E66E-3046-B061-22574E5501ED}" type="datetimeFigureOut">
              <a:rPr lang="en-AE" smtClean="0"/>
              <a:t>15/01/2023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6477-786B-B945-9A69-7044AC1BC220}" type="slidenum">
              <a:rPr lang="en-AE" smtClean="0"/>
              <a:t>‹#›</a:t>
            </a:fld>
            <a:endParaRPr lang="en-A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48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374D-E66E-3046-B061-22574E5501ED}" type="datetimeFigureOut">
              <a:rPr lang="en-AE" smtClean="0"/>
              <a:t>15/01/2023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6477-786B-B945-9A69-7044AC1BC22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0376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374D-E66E-3046-B061-22574E5501ED}" type="datetimeFigureOut">
              <a:rPr lang="en-AE" smtClean="0"/>
              <a:t>15/01/2023</a:t>
            </a:fld>
            <a:endParaRPr lang="en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6477-786B-B945-9A69-7044AC1BC22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8858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374D-E66E-3046-B061-22574E5501ED}" type="datetimeFigureOut">
              <a:rPr lang="en-AE" smtClean="0"/>
              <a:t>15/01/2023</a:t>
            </a:fld>
            <a:endParaRPr lang="en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6477-786B-B945-9A69-7044AC1BC22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4340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374D-E66E-3046-B061-22574E5501ED}" type="datetimeFigureOut">
              <a:rPr lang="en-AE" smtClean="0"/>
              <a:t>15/01/2023</a:t>
            </a:fld>
            <a:endParaRPr lang="en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6477-786B-B945-9A69-7044AC1BC22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7326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374D-E66E-3046-B061-22574E5501ED}" type="datetimeFigureOut">
              <a:rPr lang="en-AE" smtClean="0"/>
              <a:t>15/01/2023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6477-786B-B945-9A69-7044AC1BC22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4054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374D-E66E-3046-B061-22574E5501ED}" type="datetimeFigureOut">
              <a:rPr lang="en-AE" smtClean="0"/>
              <a:t>15/01/2023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6477-786B-B945-9A69-7044AC1BC220}" type="slidenum">
              <a:rPr lang="en-AE" smtClean="0"/>
              <a:t>‹#›</a:t>
            </a:fld>
            <a:endParaRPr lang="en-A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7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AA374D-E66E-3046-B061-22574E5501ED}" type="datetimeFigureOut">
              <a:rPr lang="en-AE" smtClean="0"/>
              <a:t>15/01/2023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266477-786B-B945-9A69-7044AC1BC220}" type="slidenum">
              <a:rPr lang="en-AE" smtClean="0"/>
              <a:t>‹#›</a:t>
            </a:fld>
            <a:endParaRPr lang="en-A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11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5SxYGRi0MTcaJvzl5_hZOKovTl6-SP2A/edit?usp=sharing&amp;ouid=108114342457869635894&amp;rtpof=true&amp;sd=true" TargetMode="External"/><Relationship Id="rId2" Type="http://schemas.openxmlformats.org/officeDocument/2006/relationships/hyperlink" Target="https://40332736-2a1f-41de-969f-9babc1baf39a.filesusr.com/ugd/947d50_0b193cdf04d24f23ba324d48cb713dd4.docx?dn=Graduating%20Batch%20Report%20%20(1)%20(1)%20(2).doc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52283-DA6E-45F8-1FE4-388FD70937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E" dirty="0"/>
              <a:t>	QA&amp;IE REPORT</a:t>
            </a:r>
            <a:br>
              <a:rPr lang="en-AE" dirty="0"/>
            </a:br>
            <a:r>
              <a:rPr lang="en-AE" dirty="0"/>
              <a:t>AY 21/22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2C9D9-1BB3-CC74-7BD0-234230DD8C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E" dirty="0"/>
              <a:t>Prepared by the QA&amp;IE Team</a:t>
            </a:r>
          </a:p>
        </p:txBody>
      </p:sp>
    </p:spTree>
    <p:extLst>
      <p:ext uri="{BB962C8B-B14F-4D97-AF65-F5344CB8AC3E}">
        <p14:creationId xmlns:p14="http://schemas.microsoft.com/office/powerpoint/2010/main" val="240421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17302" cy="1499616"/>
          </a:xfrm>
        </p:spPr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FACULTY APPRAISAL – SUBMISSION AND APPROVAL</a:t>
            </a:r>
            <a:endParaRPr lang="en-A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37314-A6F8-2F3B-DA51-CBE47299B9D9}"/>
              </a:ext>
            </a:extLst>
          </p:cNvPr>
          <p:cNvSpPr txBox="1"/>
          <p:nvPr/>
        </p:nvSpPr>
        <p:spPr>
          <a:xfrm>
            <a:off x="1529143" y="5949618"/>
            <a:ext cx="913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the AY 21/22, the annual appraisal system E</a:t>
            </a:r>
            <a:r>
              <a:rPr lang="en-AE" dirty="0">
                <a:solidFill>
                  <a:srgbClr val="7030A0"/>
                </a:solidFill>
              </a:rPr>
              <a:t>nable the QA&amp;IE unit to have real-time analytics to the submission and approval processes.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826D9C5-2625-A846-AA0B-D7C80B949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29501"/>
              </p:ext>
            </p:extLst>
          </p:nvPr>
        </p:nvGraphicFramePr>
        <p:xfrm>
          <a:off x="1529142" y="1799082"/>
          <a:ext cx="9133713" cy="399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DB0D09-626C-7222-929D-01FD355804F4}"/>
              </a:ext>
            </a:extLst>
          </p:cNvPr>
          <p:cNvSpPr txBox="1"/>
          <p:nvPr/>
        </p:nvSpPr>
        <p:spPr>
          <a:xfrm>
            <a:off x="7543800" y="6411283"/>
            <a:ext cx="452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E" dirty="0"/>
              <a:t>This data is collected on July 16, 2022 at 8 am</a:t>
            </a:r>
          </a:p>
        </p:txBody>
      </p:sp>
    </p:spTree>
    <p:extLst>
      <p:ext uri="{BB962C8B-B14F-4D97-AF65-F5344CB8AC3E}">
        <p14:creationId xmlns:p14="http://schemas.microsoft.com/office/powerpoint/2010/main" val="172044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8" y="481584"/>
            <a:ext cx="9720072" cy="1499616"/>
          </a:xfrm>
        </p:spPr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PROGRAM EFFECTIVENESS REPORT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3A1EB1-06BA-44B0-A1F1-222B0A33A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983728"/>
              </p:ext>
            </p:extLst>
          </p:nvPr>
        </p:nvGraphicFramePr>
        <p:xfrm>
          <a:off x="213360" y="1513840"/>
          <a:ext cx="1184655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880">
                  <a:extLst>
                    <a:ext uri="{9D8B030D-6E8A-4147-A177-3AD203B41FA5}">
                      <a16:colId xmlns:a16="http://schemas.microsoft.com/office/drawing/2014/main" val="3172834297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658208735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val="4228509822"/>
                    </a:ext>
                  </a:extLst>
                </a:gridCol>
                <a:gridCol w="4419598">
                  <a:extLst>
                    <a:ext uri="{9D8B030D-6E8A-4147-A177-3AD203B41FA5}">
                      <a16:colId xmlns:a16="http://schemas.microsoft.com/office/drawing/2014/main" val="3748450821"/>
                    </a:ext>
                  </a:extLst>
                </a:gridCol>
              </a:tblGrid>
              <a:tr h="625366">
                <a:tc>
                  <a:txBody>
                    <a:bodyPr/>
                    <a:lstStyle/>
                    <a:p>
                      <a:r>
                        <a:rPr lang="en-US" dirty="0"/>
                        <a:t>College 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Submission status 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Information missing 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Quality of the report </a:t>
                      </a:r>
                      <a:endParaRPr lang="en-S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539464"/>
                  </a:ext>
                </a:extLst>
              </a:tr>
              <a:tr h="1161393">
                <a:tc>
                  <a:txBody>
                    <a:bodyPr/>
                    <a:lstStyle/>
                    <a:p>
                      <a:r>
                        <a:rPr lang="en-US" dirty="0"/>
                        <a:t>COM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 </a:t>
                      </a:r>
                    </a:p>
                    <a:p>
                      <a:r>
                        <a:rPr lang="en-US" dirty="0"/>
                        <a:t>(4 out of 5 )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 report is complete and one is almost empty, and the rest of the reports mainly missing more than one section, the KPI, Exit survey, Alumni, and college QA&amp;PE comments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quality varies from report to report, overall it is satisfactory </a:t>
                      </a:r>
                      <a:endParaRPr lang="en-S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215979"/>
                  </a:ext>
                </a:extLst>
              </a:tr>
              <a:tr h="625366">
                <a:tc>
                  <a:txBody>
                    <a:bodyPr/>
                    <a:lstStyle/>
                    <a:p>
                      <a:r>
                        <a:rPr lang="en-US" dirty="0"/>
                        <a:t>COD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three reports are complete, one report has no comments from the college QA &amp;PE committee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quality of the reports was good and submitted on time </a:t>
                      </a:r>
                      <a:endParaRPr lang="en-S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028290"/>
                  </a:ext>
                </a:extLst>
              </a:tr>
              <a:tr h="625366">
                <a:tc>
                  <a:txBody>
                    <a:bodyPr/>
                    <a:lstStyle/>
                    <a:p>
                      <a:r>
                        <a:rPr lang="en-US" dirty="0"/>
                        <a:t>COP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out of 3 are complete and one is missing many parts in the report 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completed reports have good quality </a:t>
                      </a:r>
                      <a:endParaRPr lang="en-S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455379"/>
                  </a:ext>
                </a:extLst>
              </a:tr>
              <a:tr h="625366">
                <a:tc>
                  <a:txBody>
                    <a:bodyPr/>
                    <a:lstStyle/>
                    <a:p>
                      <a:r>
                        <a:rPr lang="en-US" dirty="0"/>
                        <a:t>CON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two reports are complete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quality of the reports was good and submitted on time</a:t>
                      </a:r>
                      <a:endParaRPr lang="en-S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149930"/>
                  </a:ext>
                </a:extLst>
              </a:tr>
              <a:tr h="893379">
                <a:tc>
                  <a:txBody>
                    <a:bodyPr/>
                    <a:lstStyle/>
                    <a:p>
                      <a:r>
                        <a:rPr lang="en-US" dirty="0"/>
                        <a:t>COHS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reports vary in the completeness of the information. KPIs, exit surveys, Alumni and SWOT are the main missing information in most of the reports.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quality varies, some programs respond to the first revision comments and have remarkable improvement and some didn't</a:t>
                      </a:r>
                      <a:endParaRPr lang="en-S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625179"/>
                  </a:ext>
                </a:extLst>
              </a:tr>
              <a:tr h="625366">
                <a:tc>
                  <a:txBody>
                    <a:bodyPr/>
                    <a:lstStyle/>
                    <a:p>
                      <a:r>
                        <a:rPr lang="en-US" dirty="0"/>
                        <a:t>COHME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  <a:p>
                      <a:r>
                        <a:rPr lang="en-US" dirty="0"/>
                        <a:t>(1 out of 2)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report submitted is complete </a:t>
                      </a:r>
                      <a:endParaRPr lang="en-S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quality of the report is satisfactory </a:t>
                      </a:r>
                      <a:endParaRPr lang="en-S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46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21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ACTION PLAN TO COMPLETE LAST YEAR PENDING SUBMISSIONS – </a:t>
            </a:r>
            <a:r>
              <a:rPr lang="en-AE" b="1" dirty="0">
                <a:solidFill>
                  <a:srgbClr val="7030A0"/>
                </a:solidFill>
              </a:rPr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E4557-ED6E-480D-12FC-1B4E5A0C2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AE" dirty="0">
                <a:solidFill>
                  <a:srgbClr val="7030A0"/>
                </a:solidFill>
              </a:rPr>
              <a:t>Step 1:</a:t>
            </a:r>
          </a:p>
          <a:p>
            <a:pPr marL="315913" indent="-315913" algn="just">
              <a:buFont typeface="Wingdings" pitchFamily="2" charset="2"/>
              <a:buChar char="Ø"/>
            </a:pPr>
            <a:r>
              <a:rPr lang="en-AE" dirty="0"/>
              <a:t>To communicate directly with the faculty, course coordinator and/or program directors to complete course files, appraisal and/or program effectiveness report.</a:t>
            </a:r>
          </a:p>
          <a:p>
            <a:pPr marL="315913" indent="-315913" algn="just">
              <a:buFont typeface="Wingdings" pitchFamily="2" charset="2"/>
              <a:buChar char="Ø"/>
            </a:pPr>
            <a:r>
              <a:rPr lang="en-AE" dirty="0"/>
              <a:t>To copy the college Dean on all these email communications.</a:t>
            </a:r>
          </a:p>
          <a:p>
            <a:pPr algn="just"/>
            <a:r>
              <a:rPr lang="en-AE" dirty="0">
                <a:solidFill>
                  <a:srgbClr val="7030A0"/>
                </a:solidFill>
              </a:rPr>
              <a:t>Step 2:</a:t>
            </a:r>
          </a:p>
          <a:p>
            <a:pPr marL="315913" indent="-315913" algn="just">
              <a:buFont typeface="Wingdings" pitchFamily="2" charset="2"/>
              <a:buChar char="Ø"/>
            </a:pPr>
            <a:r>
              <a:rPr lang="en-AE" dirty="0"/>
              <a:t>By september 15, the list of pending course files, appraisal and/or program effectiveness report will be shared with the VCA Office to have a meeting with the responsible faculty, course coordinators and/or program directors. </a:t>
            </a:r>
          </a:p>
          <a:p>
            <a:pPr marL="0" indent="0">
              <a:buNone/>
            </a:pP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807127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506C-758A-4400-BB43-0A051EEE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08" y="432816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renewal of institutional Licensure</a:t>
            </a:r>
            <a:endParaRPr lang="en-SD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0456A-0864-4DD5-801D-521CC33E2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24000"/>
            <a:ext cx="10405872" cy="5069840"/>
          </a:xfrm>
        </p:spPr>
        <p:txBody>
          <a:bodyPr>
            <a:normAutofit/>
          </a:bodyPr>
          <a:lstStyle/>
          <a:p>
            <a:r>
              <a:rPr lang="en-US" sz="2800" b="1" dirty="0"/>
              <a:t>Methodology in developing SSR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Agree on the roadmap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Desk review</a:t>
            </a:r>
            <a:r>
              <a:rPr lang="en-US" sz="2800" dirty="0"/>
              <a:t>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GMU  documents that had been submitted in the 2019 Institutional Licensure.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GMU documents; SP, Policies, TOR, JD, </a:t>
            </a:r>
            <a:r>
              <a:rPr lang="en-US" sz="2400" dirty="0" err="1"/>
              <a:t>etc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Situation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Identified gaps in the processes and/or documents via a series of meetings with the Vice Chancellor of Quality weekly basis.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Three standards under developing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Reviewing and updating</a:t>
            </a:r>
            <a:r>
              <a:rPr lang="en-US" sz="2800" dirty="0"/>
              <a:t> policies, procedures, and Job descriptions. </a:t>
            </a:r>
          </a:p>
        </p:txBody>
      </p:sp>
    </p:spTree>
    <p:extLst>
      <p:ext uri="{BB962C8B-B14F-4D97-AF65-F5344CB8AC3E}">
        <p14:creationId xmlns:p14="http://schemas.microsoft.com/office/powerpoint/2010/main" val="172745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EVALUATION OF THE QA&amp;IE SYSTEM</a:t>
            </a:r>
            <a:br>
              <a:rPr lang="en-AE" dirty="0">
                <a:solidFill>
                  <a:srgbClr val="7030A0"/>
                </a:solidFill>
              </a:rPr>
            </a:br>
            <a:r>
              <a:rPr lang="en-AE" dirty="0">
                <a:solidFill>
                  <a:srgbClr val="7030A0"/>
                </a:solidFill>
              </a:rPr>
              <a:t>Team – pRESENTERS AND eVALUATORS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AF39AA-9904-F723-235E-7AABCABDE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872569"/>
              </p:ext>
            </p:extLst>
          </p:nvPr>
        </p:nvGraphicFramePr>
        <p:xfrm>
          <a:off x="1653665" y="2558722"/>
          <a:ext cx="8460998" cy="282892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884349">
                  <a:extLst>
                    <a:ext uri="{9D8B030D-6E8A-4147-A177-3AD203B41FA5}">
                      <a16:colId xmlns:a16="http://schemas.microsoft.com/office/drawing/2014/main" val="317162372"/>
                    </a:ext>
                  </a:extLst>
                </a:gridCol>
                <a:gridCol w="4576649">
                  <a:extLst>
                    <a:ext uri="{9D8B030D-6E8A-4147-A177-3AD203B41FA5}">
                      <a16:colId xmlns:a16="http://schemas.microsoft.com/office/drawing/2014/main" val="122666366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Dr. Sherief Khalifa</a:t>
                      </a:r>
                      <a:endParaRPr lang="en-US" sz="20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VC - Quallity and Global Engagement</a:t>
                      </a:r>
                      <a:endParaRPr lang="en-US" sz="20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78958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Dr Pankaj Lamba</a:t>
                      </a:r>
                      <a:endParaRPr lang="en-US" sz="20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COM</a:t>
                      </a:r>
                      <a:endParaRPr lang="en-US" sz="20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0549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Dr. Sherif Sadek</a:t>
                      </a:r>
                      <a:endParaRPr lang="en-US" sz="20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COD</a:t>
                      </a:r>
                      <a:endParaRPr lang="en-US" sz="20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92986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Dr. Muhammad Al-</a:t>
                      </a:r>
                      <a:r>
                        <a:rPr lang="en-US" sz="2000" u="none" strike="noStrike" dirty="0" err="1">
                          <a:effectLst/>
                        </a:rPr>
                        <a:t>Shorbagy</a:t>
                      </a:r>
                      <a:endParaRPr lang="en-US" sz="20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COP</a:t>
                      </a:r>
                      <a:endParaRPr lang="en-US" sz="20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290757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Dr. Ramprasad M</a:t>
                      </a:r>
                      <a:endParaRPr lang="en-US" sz="20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COHS</a:t>
                      </a:r>
                      <a:endParaRPr lang="en-US" sz="20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4168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Dr. Veena M Joseph</a:t>
                      </a:r>
                      <a:endParaRPr lang="en-US" sz="20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CON</a:t>
                      </a:r>
                      <a:endParaRPr lang="en-US" sz="20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841025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Dr. Moon Moon Haque</a:t>
                      </a:r>
                      <a:endParaRPr lang="en-US" sz="20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COHME</a:t>
                      </a:r>
                      <a:endParaRPr lang="en-US" sz="20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916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Dr. Ibrahim </a:t>
                      </a:r>
                      <a:r>
                        <a:rPr lang="en-US" sz="2000" u="none" strike="noStrike" dirty="0" err="1">
                          <a:effectLst/>
                        </a:rPr>
                        <a:t>Elsayed</a:t>
                      </a:r>
                      <a:endParaRPr lang="en-US" sz="20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QA&amp;IE Unit</a:t>
                      </a:r>
                      <a:endParaRPr lang="en-US" sz="20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771759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Dr. Sara Osman</a:t>
                      </a:r>
                      <a:endParaRPr lang="en-US" sz="20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QA&amp;IE Unit</a:t>
                      </a:r>
                      <a:endParaRPr lang="en-US" sz="20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1016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574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EVALUATION OF THE QA&amp;IE SYSTEM</a:t>
            </a:r>
            <a:br>
              <a:rPr lang="en-AE" dirty="0">
                <a:solidFill>
                  <a:srgbClr val="7030A0"/>
                </a:solidFill>
              </a:rPr>
            </a:br>
            <a:r>
              <a:rPr lang="en-AE" dirty="0">
                <a:solidFill>
                  <a:srgbClr val="7030A0"/>
                </a:solidFill>
              </a:rPr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5308B-FD0F-211D-2A87-49BDF3432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AE" dirty="0"/>
              <a:t>Each QA&amp;PE committee chair gave a 20-minute presentation to show how his/her college is adhering to the QA framework.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AE" dirty="0"/>
              <a:t>A survey was filled by the other QA&amp;PE chairs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</a:t>
            </a:r>
            <a:r>
              <a:rPr lang="en-AE" dirty="0"/>
              <a:t>he results were collected and analyzed by the QA&amp;IE units.</a:t>
            </a:r>
          </a:p>
          <a:p>
            <a:r>
              <a:rPr lang="en-AE" dirty="0"/>
              <a:t>Three meetings were as follows: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F2CF651-09F7-065D-0255-A77D48543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92267"/>
              </p:ext>
            </p:extLst>
          </p:nvPr>
        </p:nvGraphicFramePr>
        <p:xfrm>
          <a:off x="1540510" y="4789424"/>
          <a:ext cx="8127999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1715721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6463834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14496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E" dirty="0"/>
                        <a:t>Meeting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Presentations 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25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July 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COD &amp; COP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76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July 12,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COHS &amp; 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28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July 15,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COM &amp; COHME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687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1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EVALUATION OF THE QA&amp;IE SYSTEM</a:t>
            </a:r>
            <a:br>
              <a:rPr lang="en-AE" dirty="0">
                <a:solidFill>
                  <a:srgbClr val="7030A0"/>
                </a:solidFill>
              </a:rPr>
            </a:br>
            <a:r>
              <a:rPr lang="en-AE" dirty="0">
                <a:solidFill>
                  <a:srgbClr val="7030A0"/>
                </a:solidFill>
              </a:rPr>
              <a:t>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E4557-ED6E-480D-12FC-1B4E5A0C2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AE" dirty="0"/>
              <a:t>Developing and implementing a plan for assessing the achievement of program learning outcomes. 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AE" dirty="0"/>
              <a:t>Thorough analysis followed by recommended actions to address PLOs that are not sufficiently achieved.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AE" dirty="0"/>
              <a:t>All the course files are complete and submitted on time and as per Annex 16 of the CAA standards. 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AE" dirty="0"/>
              <a:t>All the program effectiveness reports are complete and submitted on time.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AE" dirty="0"/>
              <a:t>Developing clear and specific timely action plans to address areas that need improvement which are identified based on stakeholder feedback, e.g. exit survey, and student evaluation of courses.</a:t>
            </a:r>
          </a:p>
        </p:txBody>
      </p:sp>
    </p:spTree>
    <p:extLst>
      <p:ext uri="{BB962C8B-B14F-4D97-AF65-F5344CB8AC3E}">
        <p14:creationId xmlns:p14="http://schemas.microsoft.com/office/powerpoint/2010/main" val="2981150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EVALUATION OF THE QA&amp;IE SYSTEM</a:t>
            </a:r>
            <a:br>
              <a:rPr lang="en-AE" dirty="0">
                <a:solidFill>
                  <a:srgbClr val="7030A0"/>
                </a:solidFill>
              </a:rPr>
            </a:br>
            <a:r>
              <a:rPr lang="en-AE" dirty="0">
                <a:solidFill>
                  <a:srgbClr val="7030A0"/>
                </a:solidFill>
              </a:rPr>
              <a:t>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E4557-ED6E-480D-12FC-1B4E5A0C2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6"/>
            </a:pPr>
            <a:r>
              <a:rPr lang="en-AE" dirty="0"/>
              <a:t>Implementation and follow-up on all college action plans (e.g. those included in the college annual report and program graduation report). 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en-AE" dirty="0"/>
              <a:t>Minutes of the committee meetings reflect good coordination with other college committees. 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en-AE" dirty="0"/>
              <a:t>Minutes of the committee meetings and all other college meetings are in alignment with the committee terms of reference and follow the University template. 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en-AE" dirty="0"/>
              <a:t>The college operational report covers all strategic plan projects with evidence for each update.</a:t>
            </a:r>
          </a:p>
        </p:txBody>
      </p:sp>
    </p:spTree>
    <p:extLst>
      <p:ext uri="{BB962C8B-B14F-4D97-AF65-F5344CB8AC3E}">
        <p14:creationId xmlns:p14="http://schemas.microsoft.com/office/powerpoint/2010/main" val="372785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EVALUATION OF THE QA&amp;IE SYSTEM</a:t>
            </a:r>
            <a:br>
              <a:rPr lang="en-AE" dirty="0">
                <a:solidFill>
                  <a:srgbClr val="7030A0"/>
                </a:solidFill>
              </a:rPr>
            </a:br>
            <a:r>
              <a:rPr lang="en-AE" dirty="0">
                <a:solidFill>
                  <a:srgbClr val="7030A0"/>
                </a:solidFill>
              </a:rPr>
              <a:t>com - OUTPUT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205180F-A399-4348-96CD-D2A9E950E0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393322"/>
              </p:ext>
            </p:extLst>
          </p:nvPr>
        </p:nvGraphicFramePr>
        <p:xfrm>
          <a:off x="194310" y="1968283"/>
          <a:ext cx="11738610" cy="4556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9DE2100-36FA-299A-B0F8-94423CCF9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374520"/>
              </p:ext>
            </p:extLst>
          </p:nvPr>
        </p:nvGraphicFramePr>
        <p:xfrm>
          <a:off x="8149590" y="582506"/>
          <a:ext cx="391668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452">
                  <a:extLst>
                    <a:ext uri="{9D8B030D-6E8A-4147-A177-3AD203B41FA5}">
                      <a16:colId xmlns:a16="http://schemas.microsoft.com/office/drawing/2014/main" val="1084992489"/>
                    </a:ext>
                  </a:extLst>
                </a:gridCol>
                <a:gridCol w="3215228">
                  <a:extLst>
                    <a:ext uri="{9D8B030D-6E8A-4147-A177-3AD203B41FA5}">
                      <a16:colId xmlns:a16="http://schemas.microsoft.com/office/drawing/2014/main" val="285964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Acceptable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857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Improvement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5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Significant improvement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283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194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EVALUATION OF THE QA&amp;IE SYSTEM</a:t>
            </a:r>
            <a:br>
              <a:rPr lang="en-AE" dirty="0">
                <a:solidFill>
                  <a:srgbClr val="7030A0"/>
                </a:solidFill>
              </a:rPr>
            </a:br>
            <a:r>
              <a:rPr lang="en-AE" dirty="0">
                <a:solidFill>
                  <a:srgbClr val="7030A0"/>
                </a:solidFill>
              </a:rPr>
              <a:t>COd - OUTPUT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CFF2A35-F6CF-483C-A1A4-A95E9CE22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512512"/>
              </p:ext>
            </p:extLst>
          </p:nvPr>
        </p:nvGraphicFramePr>
        <p:xfrm>
          <a:off x="354330" y="1899920"/>
          <a:ext cx="1170432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7DD57A36-EE1F-FD00-CFD4-935443BB2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326834"/>
              </p:ext>
            </p:extLst>
          </p:nvPr>
        </p:nvGraphicFramePr>
        <p:xfrm>
          <a:off x="8149590" y="582506"/>
          <a:ext cx="391668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452">
                  <a:extLst>
                    <a:ext uri="{9D8B030D-6E8A-4147-A177-3AD203B41FA5}">
                      <a16:colId xmlns:a16="http://schemas.microsoft.com/office/drawing/2014/main" val="1084992489"/>
                    </a:ext>
                  </a:extLst>
                </a:gridCol>
                <a:gridCol w="3215228">
                  <a:extLst>
                    <a:ext uri="{9D8B030D-6E8A-4147-A177-3AD203B41FA5}">
                      <a16:colId xmlns:a16="http://schemas.microsoft.com/office/drawing/2014/main" val="285964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Acceptable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857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Improvement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5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Significant improvement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283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77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THE IMPACT RANKING</a:t>
            </a:r>
            <a:endParaRPr lang="en-AE" dirty="0"/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A5F96CE-E3BD-1E8B-399C-AD67AD1C2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551" y="3300384"/>
            <a:ext cx="3937500" cy="25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6AADE8-6B47-2383-582D-E7D46A4773B1}"/>
              </a:ext>
            </a:extLst>
          </p:cNvPr>
          <p:cNvSpPr txBox="1"/>
          <p:nvPr/>
        </p:nvSpPr>
        <p:spPr>
          <a:xfrm>
            <a:off x="5575181" y="2592543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E" sz="3200" b="1" dirty="0">
                <a:solidFill>
                  <a:srgbClr val="0070C0"/>
                </a:solidFill>
              </a:rPr>
              <a:t>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E85F4-8297-CF7E-5ABB-E6054F4E456B}"/>
              </a:ext>
            </a:extLst>
          </p:cNvPr>
          <p:cNvSpPr txBox="1"/>
          <p:nvPr/>
        </p:nvSpPr>
        <p:spPr>
          <a:xfrm>
            <a:off x="9536951" y="2592543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E" sz="3200" b="1" dirty="0">
                <a:solidFill>
                  <a:srgbClr val="0070C0"/>
                </a:solidFill>
              </a:rPr>
              <a:t>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300DA-0B7B-2A73-A428-B2F48FFA2BD2}"/>
              </a:ext>
            </a:extLst>
          </p:cNvPr>
          <p:cNvSpPr txBox="1"/>
          <p:nvPr/>
        </p:nvSpPr>
        <p:spPr>
          <a:xfrm>
            <a:off x="1629530" y="2592543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E" sz="3200" b="1" dirty="0">
                <a:solidFill>
                  <a:srgbClr val="0070C0"/>
                </a:solidFill>
              </a:rPr>
              <a:t>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79FC38-1256-0280-EF94-8813A086A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62" y="3312669"/>
            <a:ext cx="4701720" cy="2507716"/>
          </a:xfrm>
          <a:prstGeom prst="rect">
            <a:avLst/>
          </a:prstGeom>
        </p:spPr>
      </p:pic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6B42055-9B2E-C3EF-1906-46E2392FD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571" y="3300385"/>
            <a:ext cx="395398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27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EVALUATION OF THE QA&amp;IE SYSTEM</a:t>
            </a:r>
            <a:br>
              <a:rPr lang="en-AE" dirty="0">
                <a:solidFill>
                  <a:srgbClr val="7030A0"/>
                </a:solidFill>
              </a:rPr>
            </a:br>
            <a:r>
              <a:rPr lang="en-AE" dirty="0">
                <a:solidFill>
                  <a:srgbClr val="7030A0"/>
                </a:solidFill>
              </a:rPr>
              <a:t>COP - OUTPUT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B498AEB-5F43-0D4B-A8DF-172A804FCE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341972"/>
              </p:ext>
            </p:extLst>
          </p:nvPr>
        </p:nvGraphicFramePr>
        <p:xfrm>
          <a:off x="217170" y="1899920"/>
          <a:ext cx="1178433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9918D052-64F4-F0C3-D59C-859159332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801657"/>
              </p:ext>
            </p:extLst>
          </p:nvPr>
        </p:nvGraphicFramePr>
        <p:xfrm>
          <a:off x="8149590" y="582506"/>
          <a:ext cx="391668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452">
                  <a:extLst>
                    <a:ext uri="{9D8B030D-6E8A-4147-A177-3AD203B41FA5}">
                      <a16:colId xmlns:a16="http://schemas.microsoft.com/office/drawing/2014/main" val="1084992489"/>
                    </a:ext>
                  </a:extLst>
                </a:gridCol>
                <a:gridCol w="3215228">
                  <a:extLst>
                    <a:ext uri="{9D8B030D-6E8A-4147-A177-3AD203B41FA5}">
                      <a16:colId xmlns:a16="http://schemas.microsoft.com/office/drawing/2014/main" val="285964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Acceptable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857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Improvement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5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Significant improvement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283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164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EVALUATION OF THE QA&amp;IE SYSTEM</a:t>
            </a:r>
            <a:br>
              <a:rPr lang="en-AE" dirty="0">
                <a:solidFill>
                  <a:srgbClr val="7030A0"/>
                </a:solidFill>
              </a:rPr>
            </a:br>
            <a:r>
              <a:rPr lang="en-AE" dirty="0">
                <a:solidFill>
                  <a:srgbClr val="7030A0"/>
                </a:solidFill>
              </a:rPr>
              <a:t>COHS - OUTPUT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C7B96E0-8F1F-C44B-A5EB-B5225BEAF8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20784"/>
              </p:ext>
            </p:extLst>
          </p:nvPr>
        </p:nvGraphicFramePr>
        <p:xfrm>
          <a:off x="240030" y="1872604"/>
          <a:ext cx="11681460" cy="485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D03245FF-CC85-BA3A-9FB6-D05722444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50137"/>
              </p:ext>
            </p:extLst>
          </p:nvPr>
        </p:nvGraphicFramePr>
        <p:xfrm>
          <a:off x="8149590" y="582506"/>
          <a:ext cx="391668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452">
                  <a:extLst>
                    <a:ext uri="{9D8B030D-6E8A-4147-A177-3AD203B41FA5}">
                      <a16:colId xmlns:a16="http://schemas.microsoft.com/office/drawing/2014/main" val="1084992489"/>
                    </a:ext>
                  </a:extLst>
                </a:gridCol>
                <a:gridCol w="3215228">
                  <a:extLst>
                    <a:ext uri="{9D8B030D-6E8A-4147-A177-3AD203B41FA5}">
                      <a16:colId xmlns:a16="http://schemas.microsoft.com/office/drawing/2014/main" val="285964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Acceptable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857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Improvement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5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Significant improvement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283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490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EVALUATION OF THE QA&amp;IE SYSTEM</a:t>
            </a:r>
            <a:br>
              <a:rPr lang="en-AE" dirty="0">
                <a:solidFill>
                  <a:srgbClr val="7030A0"/>
                </a:solidFill>
              </a:rPr>
            </a:br>
            <a:r>
              <a:rPr lang="en-AE" dirty="0">
                <a:solidFill>
                  <a:srgbClr val="7030A0"/>
                </a:solidFill>
              </a:rPr>
              <a:t>COn - OUTPUT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71B629D-D5D0-7C4F-8A79-46F6B3C885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895291"/>
              </p:ext>
            </p:extLst>
          </p:nvPr>
        </p:nvGraphicFramePr>
        <p:xfrm>
          <a:off x="285750" y="1831340"/>
          <a:ext cx="11578590" cy="464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71DB3EB2-D485-2BC1-9526-745FAFD3A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489677"/>
              </p:ext>
            </p:extLst>
          </p:nvPr>
        </p:nvGraphicFramePr>
        <p:xfrm>
          <a:off x="8149590" y="582506"/>
          <a:ext cx="391668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452">
                  <a:extLst>
                    <a:ext uri="{9D8B030D-6E8A-4147-A177-3AD203B41FA5}">
                      <a16:colId xmlns:a16="http://schemas.microsoft.com/office/drawing/2014/main" val="1084992489"/>
                    </a:ext>
                  </a:extLst>
                </a:gridCol>
                <a:gridCol w="3215228">
                  <a:extLst>
                    <a:ext uri="{9D8B030D-6E8A-4147-A177-3AD203B41FA5}">
                      <a16:colId xmlns:a16="http://schemas.microsoft.com/office/drawing/2014/main" val="285964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Acceptable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857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Improvement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5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Significant improvement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283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93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EVALUATION OF THE QA&amp;IE SYSTEM</a:t>
            </a:r>
            <a:br>
              <a:rPr lang="en-AE" dirty="0">
                <a:solidFill>
                  <a:srgbClr val="7030A0"/>
                </a:solidFill>
              </a:rPr>
            </a:br>
            <a:r>
              <a:rPr lang="en-AE" dirty="0">
                <a:solidFill>
                  <a:srgbClr val="7030A0"/>
                </a:solidFill>
              </a:rPr>
              <a:t>COHME - OUTPUT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5F9AB6A-2B15-3B40-90A8-67762F7A76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973929"/>
              </p:ext>
            </p:extLst>
          </p:nvPr>
        </p:nvGraphicFramePr>
        <p:xfrm>
          <a:off x="217170" y="1808480"/>
          <a:ext cx="11601450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7F299575-CABD-B106-B0DA-9210942EE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333128"/>
              </p:ext>
            </p:extLst>
          </p:nvPr>
        </p:nvGraphicFramePr>
        <p:xfrm>
          <a:off x="8149590" y="582506"/>
          <a:ext cx="391668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452">
                  <a:extLst>
                    <a:ext uri="{9D8B030D-6E8A-4147-A177-3AD203B41FA5}">
                      <a16:colId xmlns:a16="http://schemas.microsoft.com/office/drawing/2014/main" val="1084992489"/>
                    </a:ext>
                  </a:extLst>
                </a:gridCol>
                <a:gridCol w="3215228">
                  <a:extLst>
                    <a:ext uri="{9D8B030D-6E8A-4147-A177-3AD203B41FA5}">
                      <a16:colId xmlns:a16="http://schemas.microsoft.com/office/drawing/2014/main" val="285964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Acceptable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857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Improvement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5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Significant improvement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283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799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EVALUATION OF THE QA&amp;IE SYSTEM</a:t>
            </a:r>
            <a:br>
              <a:rPr lang="en-AE" dirty="0">
                <a:solidFill>
                  <a:srgbClr val="7030A0"/>
                </a:solidFill>
              </a:rPr>
            </a:br>
            <a:r>
              <a:rPr lang="en-AE" b="1" dirty="0">
                <a:solidFill>
                  <a:srgbClr val="7030A0"/>
                </a:solidFill>
              </a:rPr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E4557-ED6E-480D-12FC-1B4E5A0C2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AE" sz="2400" dirty="0"/>
              <a:t>The report will be shared with each college Dean to prepare an action plan for the coming acadmic year.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AE" sz="2400" dirty="0"/>
              <a:t>The action plan will be collected by the QA&amp;IE Unit to be monitorred during the coming academic year.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AE" sz="2400" dirty="0"/>
              <a:t>The effectiveness of each college action plan will be evaluated based on the next academic year performance.</a:t>
            </a:r>
          </a:p>
        </p:txBody>
      </p:sp>
    </p:spTree>
    <p:extLst>
      <p:ext uri="{BB962C8B-B14F-4D97-AF65-F5344CB8AC3E}">
        <p14:creationId xmlns:p14="http://schemas.microsoft.com/office/powerpoint/2010/main" val="1253116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N</a:t>
            </a:r>
            <a:r>
              <a:rPr lang="en-AE" dirty="0">
                <a:solidFill>
                  <a:srgbClr val="7030A0"/>
                </a:solidFill>
              </a:rPr>
              <a:t>ew portal</a:t>
            </a:r>
            <a:br>
              <a:rPr lang="en-AE" dirty="0">
                <a:solidFill>
                  <a:srgbClr val="7030A0"/>
                </a:solidFill>
              </a:rPr>
            </a:br>
            <a:r>
              <a:rPr lang="en-AE" dirty="0">
                <a:solidFill>
                  <a:srgbClr val="7030A0"/>
                </a:solidFill>
              </a:rPr>
              <a:t>LAUNCHED on </a:t>
            </a:r>
            <a:r>
              <a:rPr lang="en-US" dirty="0">
                <a:solidFill>
                  <a:srgbClr val="7030A0"/>
                </a:solidFill>
              </a:rPr>
              <a:t>March</a:t>
            </a:r>
            <a:r>
              <a:rPr lang="en-AE" dirty="0">
                <a:solidFill>
                  <a:srgbClr val="7030A0"/>
                </a:solidFill>
              </a:rPr>
              <a:t> 1, 2022</a:t>
            </a:r>
            <a:endParaRPr lang="en-A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48722F-439D-8EC3-BD35-8317529B1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084" y="2203982"/>
            <a:ext cx="7512386" cy="44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43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N</a:t>
            </a:r>
            <a:r>
              <a:rPr lang="en-AE" dirty="0">
                <a:solidFill>
                  <a:srgbClr val="7030A0"/>
                </a:solidFill>
              </a:rPr>
              <a:t>ew portal</a:t>
            </a:r>
            <a:br>
              <a:rPr lang="en-AE" dirty="0">
                <a:solidFill>
                  <a:srgbClr val="7030A0"/>
                </a:solidFill>
              </a:rPr>
            </a:br>
            <a:r>
              <a:rPr lang="en-AE" dirty="0">
                <a:solidFill>
                  <a:srgbClr val="7030A0"/>
                </a:solidFill>
              </a:rPr>
              <a:t>UNIQUE VISITORS PER MONTH</a:t>
            </a:r>
            <a:endParaRPr lang="en-AE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549B2A42-BA10-AEA6-CBA6-D956C302E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37" y="1914742"/>
            <a:ext cx="8378125" cy="494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0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N</a:t>
            </a:r>
            <a:r>
              <a:rPr lang="en-AE" dirty="0">
                <a:solidFill>
                  <a:srgbClr val="7030A0"/>
                </a:solidFill>
              </a:rPr>
              <a:t>ew portal</a:t>
            </a:r>
            <a:br>
              <a:rPr lang="en-AE" dirty="0">
                <a:solidFill>
                  <a:srgbClr val="7030A0"/>
                </a:solidFill>
              </a:rPr>
            </a:br>
            <a:r>
              <a:rPr lang="en-AE" dirty="0">
                <a:solidFill>
                  <a:srgbClr val="7030A0"/>
                </a:solidFill>
              </a:rPr>
              <a:t>APPLICATIONS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A2744-AD68-6320-056A-08273E6AC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E" dirty="0"/>
              <a:t>Launched in 21/22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199F8-7B99-919C-B37C-E8AB4EBFB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8902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</a:t>
            </a:r>
            <a:r>
              <a:rPr lang="en-AE" dirty="0"/>
              <a:t>aculty profile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</a:t>
            </a:r>
            <a:r>
              <a:rPr lang="en-AE" dirty="0"/>
              <a:t>nalytics of workload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</a:t>
            </a:r>
            <a:r>
              <a:rPr lang="en-AE" dirty="0"/>
              <a:t>nalytics of % faculty with non-terminal degree and % part-time faculty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</a:t>
            </a:r>
            <a:r>
              <a:rPr lang="en-AE" dirty="0"/>
              <a:t>ohort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AE" dirty="0"/>
              <a:t>Unofficial transcript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</a:t>
            </a:r>
            <a:r>
              <a:rPr lang="en-AE" dirty="0"/>
              <a:t>ew meeting minutes portal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</a:t>
            </a:r>
            <a:r>
              <a:rPr lang="en-AE" dirty="0"/>
              <a:t>nalytics of meetings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</a:t>
            </a:r>
            <a:r>
              <a:rPr lang="en-AE" dirty="0"/>
              <a:t>nalytics of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</a:t>
            </a:r>
            <a:r>
              <a:rPr lang="en-AE" dirty="0"/>
              <a:t>aculty and course databases</a:t>
            </a:r>
          </a:p>
          <a:p>
            <a:endParaRPr lang="en-A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A64B2-5E3E-F18F-F17A-55112F94E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E" dirty="0"/>
              <a:t>To be launched in 22/23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FF9F43-58E4-C1D8-3534-D56A2ECBCA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</a:t>
            </a:r>
            <a:r>
              <a:rPr lang="en-AE" dirty="0"/>
              <a:t>ourse blueprint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</a:t>
            </a:r>
            <a:r>
              <a:rPr lang="en-AE" dirty="0"/>
              <a:t>rogram blueprint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</a:t>
            </a:r>
            <a:r>
              <a:rPr lang="en-AE" dirty="0"/>
              <a:t>ourse and faculty 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AE" dirty="0"/>
              <a:t>tudent progress (Degree Audit)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</a:t>
            </a:r>
            <a:r>
              <a:rPr lang="en-AE" dirty="0"/>
              <a:t>ew mentorship platform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</a:t>
            </a:r>
            <a:r>
              <a:rPr lang="en-AE" dirty="0"/>
              <a:t>-portfolio</a:t>
            </a:r>
          </a:p>
        </p:txBody>
      </p:sp>
    </p:spTree>
    <p:extLst>
      <p:ext uri="{BB962C8B-B14F-4D97-AF65-F5344CB8AC3E}">
        <p14:creationId xmlns:p14="http://schemas.microsoft.com/office/powerpoint/2010/main" val="1592358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STAKHOLDER SATISFACTION OF THE QA&amp;IE UNIT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7A91DD6-4C6C-D306-59F0-A3EF01A84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602" y="143274"/>
            <a:ext cx="6658762" cy="6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0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STAKHOLDER SATISFACTION OF THE QA&amp;IE UNIT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5F6455E-B650-2CFE-C68C-CB38047E5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602" y="143273"/>
            <a:ext cx="6642786" cy="64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6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THE IMPACT RANKING</a:t>
            </a:r>
            <a:endParaRPr lang="en-A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6AADE8-6B47-2383-582D-E7D46A4773B1}"/>
              </a:ext>
            </a:extLst>
          </p:cNvPr>
          <p:cNvSpPr txBox="1"/>
          <p:nvPr/>
        </p:nvSpPr>
        <p:spPr>
          <a:xfrm>
            <a:off x="5689481" y="2592543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E" sz="3200" b="1" dirty="0">
                <a:solidFill>
                  <a:srgbClr val="0070C0"/>
                </a:solidFill>
              </a:rPr>
              <a:t>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E85F4-8297-CF7E-5ABB-E6054F4E456B}"/>
              </a:ext>
            </a:extLst>
          </p:cNvPr>
          <p:cNvSpPr txBox="1"/>
          <p:nvPr/>
        </p:nvSpPr>
        <p:spPr>
          <a:xfrm>
            <a:off x="9434081" y="2592543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E" sz="3200" b="1" dirty="0">
                <a:solidFill>
                  <a:srgbClr val="0070C0"/>
                </a:solidFill>
              </a:rPr>
              <a:t>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300DA-0B7B-2A73-A428-B2F48FFA2BD2}"/>
              </a:ext>
            </a:extLst>
          </p:cNvPr>
          <p:cNvSpPr txBox="1"/>
          <p:nvPr/>
        </p:nvSpPr>
        <p:spPr>
          <a:xfrm>
            <a:off x="1743830" y="2592543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E" sz="3200" b="1" dirty="0">
                <a:solidFill>
                  <a:srgbClr val="0070C0"/>
                </a:solidFill>
              </a:rPr>
              <a:t>2020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88FAFE-EA24-C917-EB10-312D2F03A978}"/>
              </a:ext>
            </a:extLst>
          </p:cNvPr>
          <p:cNvGrpSpPr/>
          <p:nvPr/>
        </p:nvGrpSpPr>
        <p:grpSpPr>
          <a:xfrm>
            <a:off x="527380" y="3429000"/>
            <a:ext cx="3902655" cy="1989395"/>
            <a:chOff x="7739710" y="95437"/>
            <a:chExt cx="4115205" cy="19893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95C6B6C-A6E1-2C1D-ED0E-1555A0248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39710" y="95437"/>
              <a:ext cx="4115205" cy="1989395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9471044-3D36-2E74-6CC4-D90EC3AD758F}"/>
                </a:ext>
              </a:extLst>
            </p:cNvPr>
            <p:cNvSpPr/>
            <p:nvPr/>
          </p:nvSpPr>
          <p:spPr>
            <a:xfrm>
              <a:off x="9649248" y="794495"/>
              <a:ext cx="1965960" cy="9144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5D3242-2848-3A5D-A03D-180C9FC2D552}"/>
              </a:ext>
            </a:extLst>
          </p:cNvPr>
          <p:cNvGrpSpPr/>
          <p:nvPr/>
        </p:nvGrpSpPr>
        <p:grpSpPr>
          <a:xfrm>
            <a:off x="4430035" y="3429000"/>
            <a:ext cx="3769895" cy="2107184"/>
            <a:chOff x="762287" y="2744470"/>
            <a:chExt cx="4622800" cy="30226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83577A-4D14-E216-16B3-135984C24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287" y="2744470"/>
              <a:ext cx="4622800" cy="302260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F34F3F9-C721-9C45-FB8C-5A46D5EE5127}"/>
                </a:ext>
              </a:extLst>
            </p:cNvPr>
            <p:cNvSpPr/>
            <p:nvPr/>
          </p:nvSpPr>
          <p:spPr>
            <a:xfrm>
              <a:off x="3158490" y="3983990"/>
              <a:ext cx="1965960" cy="9144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EA9616-315A-ECD0-677F-74DC8133734E}"/>
              </a:ext>
            </a:extLst>
          </p:cNvPr>
          <p:cNvGrpSpPr/>
          <p:nvPr/>
        </p:nvGrpSpPr>
        <p:grpSpPr>
          <a:xfrm>
            <a:off x="8310997" y="3429000"/>
            <a:ext cx="3411300" cy="2116786"/>
            <a:chOff x="8232333" y="2744470"/>
            <a:chExt cx="4597400" cy="30734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EA735C3-F659-A880-C6A2-6036E0E4C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32333" y="2744470"/>
              <a:ext cx="4597400" cy="307340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23672F-0B4E-B2C1-28C1-8EBE2ACB9841}"/>
                </a:ext>
              </a:extLst>
            </p:cNvPr>
            <p:cNvSpPr/>
            <p:nvPr/>
          </p:nvSpPr>
          <p:spPr>
            <a:xfrm>
              <a:off x="10629900" y="3983990"/>
              <a:ext cx="1965960" cy="9144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</p:grpSp>
    </p:spTree>
    <p:extLst>
      <p:ext uri="{BB962C8B-B14F-4D97-AF65-F5344CB8AC3E}">
        <p14:creationId xmlns:p14="http://schemas.microsoft.com/office/powerpoint/2010/main" val="2321771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25912" cy="1499616"/>
          </a:xfrm>
        </p:spPr>
        <p:txBody>
          <a:bodyPr/>
          <a:lstStyle/>
          <a:p>
            <a:r>
              <a:rPr lang="en-US" sz="5400" spc="200" dirty="0">
                <a:solidFill>
                  <a:srgbClr val="7030A0"/>
                </a:solidFill>
              </a:rPr>
              <a:t>STAKHOLDER SATISFACTION OF THE QA&amp;IE UNIT</a:t>
            </a:r>
            <a:br>
              <a:rPr lang="en-US" sz="5400" spc="200" dirty="0">
                <a:solidFill>
                  <a:srgbClr val="7030A0"/>
                </a:solidFill>
              </a:rPr>
            </a:br>
            <a:r>
              <a:rPr lang="en-US" sz="5400" spc="200" dirty="0">
                <a:solidFill>
                  <a:srgbClr val="7030A0"/>
                </a:solidFill>
              </a:rPr>
              <a:t>ACTION PLAN FOR 22/23</a:t>
            </a:r>
            <a:endParaRPr lang="en-AE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9760436-AC4A-663D-9472-BC9EC82E4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643153"/>
              </p:ext>
            </p:extLst>
          </p:nvPr>
        </p:nvGraphicFramePr>
        <p:xfrm>
          <a:off x="443865" y="2404872"/>
          <a:ext cx="11304270" cy="3581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20490">
                  <a:extLst>
                    <a:ext uri="{9D8B030D-6E8A-4147-A177-3AD203B41FA5}">
                      <a16:colId xmlns:a16="http://schemas.microsoft.com/office/drawing/2014/main" val="4095770117"/>
                    </a:ext>
                  </a:extLst>
                </a:gridCol>
                <a:gridCol w="3931920">
                  <a:extLst>
                    <a:ext uri="{9D8B030D-6E8A-4147-A177-3AD203B41FA5}">
                      <a16:colId xmlns:a16="http://schemas.microsoft.com/office/drawing/2014/main" val="3287477900"/>
                    </a:ext>
                  </a:extLst>
                </a:gridCol>
                <a:gridCol w="2251710">
                  <a:extLst>
                    <a:ext uri="{9D8B030D-6E8A-4147-A177-3AD203B41FA5}">
                      <a16:colId xmlns:a16="http://schemas.microsoft.com/office/drawing/2014/main" val="14886989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731420301"/>
                    </a:ext>
                  </a:extLst>
                </a:gridCol>
              </a:tblGrid>
              <a:tr h="563785">
                <a:tc>
                  <a:txBody>
                    <a:bodyPr/>
                    <a:lstStyle/>
                    <a:p>
                      <a:r>
                        <a:rPr lang="en-AE" dirty="0"/>
                        <a:t>Areas for imprvement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Action taken/to be taken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Responsibility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67497"/>
                  </a:ext>
                </a:extLst>
              </a:tr>
              <a:tr h="563785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Survey r</a:t>
                      </a:r>
                      <a:r>
                        <a:rPr lang="en-AE" dirty="0"/>
                        <a:t>eports take time to be published on the document bank.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M</a:t>
                      </a:r>
                      <a:r>
                        <a:rPr lang="en-AE" dirty="0"/>
                        <a:t>ost of the reports will be available online with real-time access to all faculty.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Director – QA&amp;IE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1/2023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26259"/>
                  </a:ext>
                </a:extLst>
              </a:tr>
              <a:tr h="563785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To improve the university services based on the faculty, staff and student feedback.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</a:t>
                      </a:r>
                      <a:r>
                        <a:rPr lang="en-AE" dirty="0"/>
                        <a:t>o develop, publish and implement action plans for improvement based on faculty, staff and student feedback on university services.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VCA with follow up by VCQGE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12/2022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11376"/>
                  </a:ext>
                </a:extLst>
              </a:tr>
              <a:tr h="563785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S</a:t>
                      </a:r>
                      <a:r>
                        <a:rPr lang="en-AE" dirty="0"/>
                        <a:t>ome faculty members are mentors for more than 20 students and cannot meet them 3 times per semester as requested by the college.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dirty="0"/>
                        <a:t>To reduce the mentor-mentee official meeting to a minimum of one per semester.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College Deans with follow up by the QA&amp;IE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12/2022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00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88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25912" cy="1499616"/>
          </a:xfrm>
        </p:spPr>
        <p:txBody>
          <a:bodyPr/>
          <a:lstStyle/>
          <a:p>
            <a:r>
              <a:rPr lang="en-US" sz="5400" spc="200" dirty="0">
                <a:solidFill>
                  <a:srgbClr val="7030A0"/>
                </a:solidFill>
              </a:rPr>
              <a:t>STAKHOLDER SATISFACTION OF THE QA&amp;IE UNIT</a:t>
            </a:r>
            <a:br>
              <a:rPr lang="en-US" sz="5400" spc="200" dirty="0">
                <a:solidFill>
                  <a:srgbClr val="7030A0"/>
                </a:solidFill>
              </a:rPr>
            </a:br>
            <a:r>
              <a:rPr lang="en-US" sz="5400" spc="200" dirty="0">
                <a:solidFill>
                  <a:srgbClr val="7030A0"/>
                </a:solidFill>
              </a:rPr>
              <a:t>ACTION PLAN FOR 22/23</a:t>
            </a:r>
            <a:endParaRPr lang="en-AE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9760436-AC4A-663D-9472-BC9EC82E4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09748"/>
              </p:ext>
            </p:extLst>
          </p:nvPr>
        </p:nvGraphicFramePr>
        <p:xfrm>
          <a:off x="443865" y="2496312"/>
          <a:ext cx="11304270" cy="38556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63390">
                  <a:extLst>
                    <a:ext uri="{9D8B030D-6E8A-4147-A177-3AD203B41FA5}">
                      <a16:colId xmlns:a16="http://schemas.microsoft.com/office/drawing/2014/main" val="4095770117"/>
                    </a:ext>
                  </a:extLst>
                </a:gridCol>
                <a:gridCol w="3589020">
                  <a:extLst>
                    <a:ext uri="{9D8B030D-6E8A-4147-A177-3AD203B41FA5}">
                      <a16:colId xmlns:a16="http://schemas.microsoft.com/office/drawing/2014/main" val="3287477900"/>
                    </a:ext>
                  </a:extLst>
                </a:gridCol>
                <a:gridCol w="2251710">
                  <a:extLst>
                    <a:ext uri="{9D8B030D-6E8A-4147-A177-3AD203B41FA5}">
                      <a16:colId xmlns:a16="http://schemas.microsoft.com/office/drawing/2014/main" val="14886989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731420301"/>
                    </a:ext>
                  </a:extLst>
                </a:gridCol>
              </a:tblGrid>
              <a:tr h="563785">
                <a:tc>
                  <a:txBody>
                    <a:bodyPr/>
                    <a:lstStyle/>
                    <a:p>
                      <a:r>
                        <a:rPr lang="en-AE" dirty="0"/>
                        <a:t>Areas for imprvement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Action taken/to be taken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Responsibility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67497"/>
                  </a:ext>
                </a:extLst>
              </a:tr>
              <a:tr h="563785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F</a:t>
                      </a:r>
                      <a:r>
                        <a:rPr lang="en-AE" dirty="0"/>
                        <a:t>aculty appraisal survey are too long and exhuasting.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To inform faculty members that all the fields in the form are not compulsary.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Director – QA&amp;IE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1/2023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26259"/>
                  </a:ext>
                </a:extLst>
              </a:tr>
              <a:tr h="563785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A</a:t>
                      </a:r>
                      <a:r>
                        <a:rPr lang="en-AE" dirty="0"/>
                        <a:t>pplications are frequently changed and updated which is sometimes confusing to some faculty members.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dirty="0"/>
                        <a:t>- To make sure that changes are essential and cannot be avoided.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dirty="0"/>
                        <a:t>- To have more orientation sessions and/or videos for any new application.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Director – QA&amp;IE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Across the academic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11376"/>
                  </a:ext>
                </a:extLst>
              </a:tr>
              <a:tr h="563785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A</a:t>
                      </a:r>
                      <a:r>
                        <a:rPr lang="en-AE" dirty="0"/>
                        <a:t>chievement of practical and clinical learning outcomes are not captured.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</a:t>
                      </a:r>
                      <a:r>
                        <a:rPr lang="en-AE" dirty="0"/>
                        <a:t>o have a digital course blueprint that reflects all course elements </a:t>
                      </a:r>
                      <a:r>
                        <a:rPr lang="en-US" dirty="0"/>
                        <a:t>consolidated</a:t>
                      </a:r>
                      <a:r>
                        <a:rPr lang="en-A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dirty="0"/>
                        <a:t>Director – QA&amp;IE in collaboration with program directos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1/2023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00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425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25912" cy="1499616"/>
          </a:xfrm>
        </p:spPr>
        <p:txBody>
          <a:bodyPr/>
          <a:lstStyle/>
          <a:p>
            <a:r>
              <a:rPr lang="en-US" sz="5400" spc="200" dirty="0">
                <a:solidFill>
                  <a:srgbClr val="7030A0"/>
                </a:solidFill>
              </a:rPr>
              <a:t>STAKHOLDER SATISFACTION OF THE QA&amp;IE UNIT</a:t>
            </a:r>
            <a:br>
              <a:rPr lang="en-US" sz="5400" spc="200" dirty="0">
                <a:solidFill>
                  <a:srgbClr val="7030A0"/>
                </a:solidFill>
              </a:rPr>
            </a:br>
            <a:r>
              <a:rPr lang="en-US" sz="5400" spc="200" dirty="0">
                <a:solidFill>
                  <a:srgbClr val="7030A0"/>
                </a:solidFill>
              </a:rPr>
              <a:t>ACTION PLAN FOR 22/23</a:t>
            </a:r>
            <a:endParaRPr lang="en-AE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9760436-AC4A-663D-9472-BC9EC82E4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150153"/>
              </p:ext>
            </p:extLst>
          </p:nvPr>
        </p:nvGraphicFramePr>
        <p:xfrm>
          <a:off x="445770" y="2084832"/>
          <a:ext cx="11304270" cy="42213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63390">
                  <a:extLst>
                    <a:ext uri="{9D8B030D-6E8A-4147-A177-3AD203B41FA5}">
                      <a16:colId xmlns:a16="http://schemas.microsoft.com/office/drawing/2014/main" val="4095770117"/>
                    </a:ext>
                  </a:extLst>
                </a:gridCol>
                <a:gridCol w="3589020">
                  <a:extLst>
                    <a:ext uri="{9D8B030D-6E8A-4147-A177-3AD203B41FA5}">
                      <a16:colId xmlns:a16="http://schemas.microsoft.com/office/drawing/2014/main" val="32874779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48869891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2731420301"/>
                    </a:ext>
                  </a:extLst>
                </a:gridCol>
              </a:tblGrid>
              <a:tr h="563785">
                <a:tc>
                  <a:txBody>
                    <a:bodyPr/>
                    <a:lstStyle/>
                    <a:p>
                      <a:r>
                        <a:rPr lang="en-AE" dirty="0"/>
                        <a:t>Areas for imprvement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Action taken/to be taken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Responsibility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67497"/>
                  </a:ext>
                </a:extLst>
              </a:tr>
              <a:tr h="563785"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Deadlines are sometimes unrealistic.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Preliminart deadlines are shared with college Deans and getting their feedback before finalizing these deadline.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VCQGE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Across the academic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26259"/>
                  </a:ext>
                </a:extLst>
              </a:tr>
              <a:tr h="563785"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Graduation report is too long and has unncessary 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dirty="0"/>
                        <a:t>To create a template for the graduation report and share it with the program directors.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Director – QA&amp;IE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Done (</a:t>
                      </a:r>
                      <a:r>
                        <a:rPr lang="en-AE" dirty="0">
                          <a:hlinkClick r:id="rId2"/>
                        </a:rPr>
                        <a:t>Link</a:t>
                      </a:r>
                      <a:r>
                        <a:rPr lang="en-A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11376"/>
                  </a:ext>
                </a:extLst>
              </a:tr>
              <a:tr h="563785"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Policy changes may not widely dissemnated.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dirty="0"/>
                        <a:t>To review and operationalize the policy of policy dissementation (</a:t>
                      </a:r>
                      <a:r>
                        <a:rPr lang="en-US" dirty="0">
                          <a:hlinkClick r:id="rId3"/>
                        </a:rPr>
                        <a:t>GMU-POL-S01-006</a:t>
                      </a:r>
                      <a:r>
                        <a:rPr lang="en-AE" dirty="0"/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dirty="0"/>
                        <a:t>Director – QA&amp;IE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Across the academic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006625"/>
                  </a:ext>
                </a:extLst>
              </a:tr>
              <a:tr h="563785"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Caspio report is not exportable as 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Already addressed. All Caspio reports now can be exported as PDF.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Director – QA&amp;IE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467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387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nk You Letter to Employees">
            <a:extLst>
              <a:ext uri="{FF2B5EF4-FFF2-40B4-BE49-F238E27FC236}">
                <a16:creationId xmlns:a16="http://schemas.microsoft.com/office/drawing/2014/main" id="{C408B265-E5C7-8D57-4FA4-2C2BE680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17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B908-E0EF-8193-1309-5D3B99A8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CAA Re-ACCREDITATION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4F5B0-C3ED-0C93-8790-24C572AE0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9720072" cy="6664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QA&amp;IE Unit supported the program directors to respond to the CAA requirements during the re-accreditation of: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F2893-F847-441B-84BB-AD7D76EC76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Associate Degree in Pre-Clinical Sciences</a:t>
            </a:r>
            <a:r>
              <a:rPr lang="en-AE" dirty="0"/>
              <a:t> – COM</a:t>
            </a:r>
          </a:p>
          <a:p>
            <a:r>
              <a:rPr lang="en-US" dirty="0"/>
              <a:t>Masters in Health Professions Education</a:t>
            </a:r>
            <a:r>
              <a:rPr lang="en-AE" dirty="0"/>
              <a:t> – COM</a:t>
            </a:r>
          </a:p>
          <a:p>
            <a:r>
              <a:rPr lang="en-US" dirty="0"/>
              <a:t>Bachelor of Science in Nursing</a:t>
            </a:r>
            <a:r>
              <a:rPr lang="en-AE" dirty="0"/>
              <a:t> – CON</a:t>
            </a:r>
          </a:p>
          <a:p>
            <a:r>
              <a:rPr lang="en-US" dirty="0"/>
              <a:t>Bachelor of Science in Nursing for Registered Nurses</a:t>
            </a:r>
            <a:r>
              <a:rPr lang="en-AE" dirty="0"/>
              <a:t> – CON</a:t>
            </a:r>
          </a:p>
          <a:p>
            <a:endParaRPr lang="en-A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15880D-1934-9457-DB45-16B669B4AA4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AE" dirty="0"/>
              <a:t>Master in Clinical Pharmacy – COP</a:t>
            </a:r>
          </a:p>
          <a:p>
            <a:r>
              <a:rPr lang="en-US" dirty="0"/>
              <a:t>Bachelor of Science – Medical Laboratory Sciences</a:t>
            </a:r>
            <a:r>
              <a:rPr lang="en-AE" dirty="0"/>
              <a:t> – COHS</a:t>
            </a:r>
          </a:p>
          <a:p>
            <a:r>
              <a:rPr lang="en-US" dirty="0"/>
              <a:t>Bachelor of Science – Medical Imaging Sciences </a:t>
            </a:r>
            <a:r>
              <a:rPr lang="en-AE" dirty="0"/>
              <a:t>– COHS</a:t>
            </a:r>
          </a:p>
          <a:p>
            <a:r>
              <a:rPr lang="en-US" dirty="0"/>
              <a:t>Bachelor of Science - Anesthesia Technology </a:t>
            </a:r>
            <a:r>
              <a:rPr lang="en-AE" dirty="0"/>
              <a:t>– COHS</a:t>
            </a:r>
          </a:p>
          <a:p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7620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B908-E0EF-8193-1309-5D3B99A8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CAA Re-ACCREDITATION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4F5B0-C3ED-0C93-8790-24C572AE0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9720072" cy="666434"/>
          </a:xfrm>
        </p:spPr>
        <p:txBody>
          <a:bodyPr>
            <a:normAutofit/>
          </a:bodyPr>
          <a:lstStyle/>
          <a:p>
            <a:r>
              <a:rPr lang="en-US" dirty="0"/>
              <a:t>The QA&amp;IE Unit reviewed: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F81A527-FE47-4FBF-B824-F1389AB84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839445"/>
              </p:ext>
            </p:extLst>
          </p:nvPr>
        </p:nvGraphicFramePr>
        <p:xfrm>
          <a:off x="2032000" y="3026241"/>
          <a:ext cx="8128000" cy="329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054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34E-0E63-2D24-D891-4AF7FD61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INTERNAL AUDIT</a:t>
            </a:r>
            <a:endParaRPr lang="en-A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4D17EC-289F-6B58-CA7F-8489F7FAF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Executive Master in Healthcare Management and Economics - COHME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6CCA7-488E-3F5E-42DC-EE57F0C26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 of Science in Medical Laboratory Sciences - COHS</a:t>
            </a:r>
            <a:endParaRPr lang="en-A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C365A72-E101-B692-FBFD-9AA9E0969A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1366506"/>
              </p:ext>
            </p:extLst>
          </p:nvPr>
        </p:nvGraphicFramePr>
        <p:xfrm>
          <a:off x="1024128" y="2591116"/>
          <a:ext cx="9720072" cy="334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0E0C2AC-9CD5-80E9-AF76-CBE36E838D29}"/>
              </a:ext>
            </a:extLst>
          </p:cNvPr>
          <p:cNvSpPr txBox="1"/>
          <p:nvPr/>
        </p:nvSpPr>
        <p:spPr>
          <a:xfrm>
            <a:off x="4571910" y="3002596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E" dirty="0"/>
              <a:t>Meeting with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97015FA-BC93-EE51-3DAE-C782F76B2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986434"/>
              </p:ext>
            </p:extLst>
          </p:nvPr>
        </p:nvGraphicFramePr>
        <p:xfrm>
          <a:off x="535409" y="5498039"/>
          <a:ext cx="4745990" cy="84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101C135-7E89-473B-3573-236A34D5AD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8213401"/>
              </p:ext>
            </p:extLst>
          </p:nvPr>
        </p:nvGraphicFramePr>
        <p:xfrm>
          <a:off x="5639804" y="5509681"/>
          <a:ext cx="4745990" cy="84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6790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Course files - Submission and Revision</a:t>
            </a:r>
            <a:endParaRPr lang="en-A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37314-A6F8-2F3B-DA51-CBE47299B9D9}"/>
              </a:ext>
            </a:extLst>
          </p:cNvPr>
          <p:cNvSpPr txBox="1"/>
          <p:nvPr/>
        </p:nvSpPr>
        <p:spPr>
          <a:xfrm>
            <a:off x="688835" y="2484364"/>
            <a:ext cx="44805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Spring 2022, the course file system: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Enable the course coordinator to build the course file within 1 hour.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Help the course coordinator to immediately submit the course file to the reviewer assigned by the respective college.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E</a:t>
            </a:r>
            <a:r>
              <a:rPr lang="en-AE" dirty="0"/>
              <a:t>nable the reviewer to review the course files within 15 minutes.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E</a:t>
            </a:r>
            <a:r>
              <a:rPr lang="en-AE" dirty="0"/>
              <a:t>nable the QA&amp;IE unit to have real-time analytics to the submission and reivew processes.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77E51-2DD4-91DD-74C9-FF5D503E08BE}"/>
              </a:ext>
            </a:extLst>
          </p:cNvPr>
          <p:cNvSpPr txBox="1"/>
          <p:nvPr/>
        </p:nvSpPr>
        <p:spPr>
          <a:xfrm>
            <a:off x="6709410" y="6300216"/>
            <a:ext cx="452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E" dirty="0"/>
              <a:t>This data is collected on July 18, 2022 at 5 pm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6D43ECA-BAB8-6150-FF4A-CB715FE979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230853"/>
              </p:ext>
            </p:extLst>
          </p:nvPr>
        </p:nvGraphicFramePr>
        <p:xfrm>
          <a:off x="5756004" y="1799082"/>
          <a:ext cx="5474195" cy="405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49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Course files - Submission and Revision</a:t>
            </a:r>
            <a:endParaRPr lang="en-AE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428932B-E72E-4C08-71C8-1BB8777BA4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463400"/>
              </p:ext>
            </p:extLst>
          </p:nvPr>
        </p:nvGraphicFramePr>
        <p:xfrm>
          <a:off x="5340844" y="2084832"/>
          <a:ext cx="6774955" cy="421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037314-A6F8-2F3B-DA51-CBE47299B9D9}"/>
              </a:ext>
            </a:extLst>
          </p:cNvPr>
          <p:cNvSpPr txBox="1"/>
          <p:nvPr/>
        </p:nvSpPr>
        <p:spPr>
          <a:xfrm>
            <a:off x="688835" y="2484364"/>
            <a:ext cx="44805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Spring 2022, the course file system: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Enable the course coordinator to build the course file within 1 hour.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Help the course coordinator to immediately submit the course file to the reviewer assigned by the respective college.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E</a:t>
            </a:r>
            <a:r>
              <a:rPr lang="en-AE" dirty="0"/>
              <a:t>nable the reviewer to review the course files within 15 minutes.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E</a:t>
            </a:r>
            <a:r>
              <a:rPr lang="en-AE" dirty="0"/>
              <a:t>nable the QA&amp;IE unit to have real-time analytics to the submission and reivew processes.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77E51-2DD4-91DD-74C9-FF5D503E08BE}"/>
              </a:ext>
            </a:extLst>
          </p:cNvPr>
          <p:cNvSpPr txBox="1"/>
          <p:nvPr/>
        </p:nvSpPr>
        <p:spPr>
          <a:xfrm>
            <a:off x="6709410" y="6300216"/>
            <a:ext cx="452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E" dirty="0"/>
              <a:t>This data is collected on July 16, 2022 at 8 am</a:t>
            </a:r>
          </a:p>
        </p:txBody>
      </p:sp>
    </p:spTree>
    <p:extLst>
      <p:ext uri="{BB962C8B-B14F-4D97-AF65-F5344CB8AC3E}">
        <p14:creationId xmlns:p14="http://schemas.microsoft.com/office/powerpoint/2010/main" val="132525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4C8A-D1BA-F3CB-AE27-6E384869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17302" cy="1499616"/>
          </a:xfrm>
        </p:spPr>
        <p:txBody>
          <a:bodyPr/>
          <a:lstStyle/>
          <a:p>
            <a:r>
              <a:rPr lang="en-AE" dirty="0">
                <a:solidFill>
                  <a:srgbClr val="7030A0"/>
                </a:solidFill>
              </a:rPr>
              <a:t>FACULTY APPRAISAL – SUBMISSION AND APPROVAL</a:t>
            </a:r>
            <a:endParaRPr lang="en-A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37314-A6F8-2F3B-DA51-CBE47299B9D9}"/>
              </a:ext>
            </a:extLst>
          </p:cNvPr>
          <p:cNvSpPr txBox="1"/>
          <p:nvPr/>
        </p:nvSpPr>
        <p:spPr>
          <a:xfrm>
            <a:off x="1529143" y="5949618"/>
            <a:ext cx="913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the AY 21/22, the annual appraisal system E</a:t>
            </a:r>
            <a:r>
              <a:rPr lang="en-AE" dirty="0">
                <a:solidFill>
                  <a:srgbClr val="7030A0"/>
                </a:solidFill>
              </a:rPr>
              <a:t>nable the QA&amp;IE unit to have real-time analytics to the submission and approval processes.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DB0D09-626C-7222-929D-01FD355804F4}"/>
              </a:ext>
            </a:extLst>
          </p:cNvPr>
          <p:cNvSpPr txBox="1"/>
          <p:nvPr/>
        </p:nvSpPr>
        <p:spPr>
          <a:xfrm>
            <a:off x="7543800" y="6411283"/>
            <a:ext cx="452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E" dirty="0"/>
              <a:t>This data is collected on July 18, 2022 at 5 pm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2681BD4-6C85-D49A-C396-D4ADA005C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043860"/>
              </p:ext>
            </p:extLst>
          </p:nvPr>
        </p:nvGraphicFramePr>
        <p:xfrm>
          <a:off x="821410" y="719666"/>
          <a:ext cx="1101929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9119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{7FF62D47-5B51-A147-98E8-6762CEADC3A7}tf10001061</Template>
  <TotalTime>873</TotalTime>
  <Words>1933</Words>
  <Application>Microsoft Macintosh PowerPoint</Application>
  <PresentationFormat>Widescreen</PresentationFormat>
  <Paragraphs>264</Paragraphs>
  <Slides>33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 QA&amp;IE REPORT AY 21/22</vt:lpstr>
      <vt:lpstr>THE IMPACT RANKING</vt:lpstr>
      <vt:lpstr>THE IMPACT RANKING</vt:lpstr>
      <vt:lpstr>CAA Re-ACCREDITATION</vt:lpstr>
      <vt:lpstr>CAA Re-ACCREDITATION</vt:lpstr>
      <vt:lpstr>INTERNAL AUDIT</vt:lpstr>
      <vt:lpstr>Course files - Submission and Revision</vt:lpstr>
      <vt:lpstr>Course files - Submission and Revision</vt:lpstr>
      <vt:lpstr>FACULTY APPRAISAL – SUBMISSION AND APPROVAL</vt:lpstr>
      <vt:lpstr>FACULTY APPRAISAL – SUBMISSION AND APPROVAL</vt:lpstr>
      <vt:lpstr>PROGRAM EFFECTIVENESS REPORT</vt:lpstr>
      <vt:lpstr>ACTION PLAN TO COMPLETE LAST YEAR PENDING SUBMISSIONS – WHAT NEXT?</vt:lpstr>
      <vt:lpstr>renewal of institutional Licensure</vt:lpstr>
      <vt:lpstr>EVALUATION OF THE QA&amp;IE SYSTEM Team – pRESENTERS AND eVALUATORS</vt:lpstr>
      <vt:lpstr>EVALUATION OF THE QA&amp;IE SYSTEM PROCESS</vt:lpstr>
      <vt:lpstr>EVALUATION OF THE QA&amp;IE SYSTEM CHECKLIST</vt:lpstr>
      <vt:lpstr>EVALUATION OF THE QA&amp;IE SYSTEM CHECKLIST</vt:lpstr>
      <vt:lpstr>EVALUATION OF THE QA&amp;IE SYSTEM com - OUTPUT</vt:lpstr>
      <vt:lpstr>EVALUATION OF THE QA&amp;IE SYSTEM COd - OUTPUT</vt:lpstr>
      <vt:lpstr>EVALUATION OF THE QA&amp;IE SYSTEM COP - OUTPUT</vt:lpstr>
      <vt:lpstr>EVALUATION OF THE QA&amp;IE SYSTEM COHS - OUTPUT</vt:lpstr>
      <vt:lpstr>EVALUATION OF THE QA&amp;IE SYSTEM COn - OUTPUT</vt:lpstr>
      <vt:lpstr>EVALUATION OF THE QA&amp;IE SYSTEM COHME - OUTPUT</vt:lpstr>
      <vt:lpstr>EVALUATION OF THE QA&amp;IE SYSTEM WHAT NEXT?</vt:lpstr>
      <vt:lpstr>New portal LAUNCHED on March 1, 2022</vt:lpstr>
      <vt:lpstr>New portal UNIQUE VISITORS PER MONTH</vt:lpstr>
      <vt:lpstr>New portal APPLICATIONS</vt:lpstr>
      <vt:lpstr>STAKHOLDER SATISFACTION OF THE QA&amp;IE UNIT</vt:lpstr>
      <vt:lpstr>STAKHOLDER SATISFACTION OF THE QA&amp;IE UNIT</vt:lpstr>
      <vt:lpstr>STAKHOLDER SATISFACTION OF THE QA&amp;IE UNIT ACTION PLAN FOR 22/23</vt:lpstr>
      <vt:lpstr>STAKHOLDER SATISFACTION OF THE QA&amp;IE UNIT ACTION PLAN FOR 22/23</vt:lpstr>
      <vt:lpstr>STAKHOLDER SATISFACTION OF THE QA&amp;IE UNIT ACTION PLAN FOR 22/23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QA&amp;IE UNIT REPORT AY 21/22</dc:title>
  <dc:creator>Ibrahim Elsayed</dc:creator>
  <cp:lastModifiedBy>Ibrahim Elsayed</cp:lastModifiedBy>
  <cp:revision>49</cp:revision>
  <dcterms:created xsi:type="dcterms:W3CDTF">2022-07-15T17:00:13Z</dcterms:created>
  <dcterms:modified xsi:type="dcterms:W3CDTF">2023-01-15T18:46:58Z</dcterms:modified>
</cp:coreProperties>
</file>